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53"/>
  </p:notesMasterIdLst>
  <p:sldIdLst>
    <p:sldId id="256" r:id="rId2"/>
    <p:sldId id="329" r:id="rId3"/>
    <p:sldId id="330" r:id="rId4"/>
    <p:sldId id="331" r:id="rId5"/>
    <p:sldId id="332" r:id="rId6"/>
    <p:sldId id="333" r:id="rId7"/>
    <p:sldId id="334" r:id="rId8"/>
    <p:sldId id="282" r:id="rId9"/>
    <p:sldId id="315" r:id="rId10"/>
    <p:sldId id="263" r:id="rId11"/>
    <p:sldId id="266" r:id="rId12"/>
    <p:sldId id="295" r:id="rId13"/>
    <p:sldId id="274" r:id="rId14"/>
    <p:sldId id="290" r:id="rId15"/>
    <p:sldId id="296" r:id="rId16"/>
    <p:sldId id="321" r:id="rId17"/>
    <p:sldId id="323" r:id="rId18"/>
    <p:sldId id="324" r:id="rId19"/>
    <p:sldId id="322" r:id="rId20"/>
    <p:sldId id="338" r:id="rId21"/>
    <p:sldId id="339" r:id="rId22"/>
    <p:sldId id="340" r:id="rId23"/>
    <p:sldId id="341" r:id="rId24"/>
    <p:sldId id="314" r:id="rId25"/>
    <p:sldId id="326" r:id="rId26"/>
    <p:sldId id="328" r:id="rId27"/>
    <p:sldId id="337" r:id="rId28"/>
    <p:sldId id="336" r:id="rId29"/>
    <p:sldId id="298" r:id="rId30"/>
    <p:sldId id="319" r:id="rId31"/>
    <p:sldId id="299" r:id="rId32"/>
    <p:sldId id="306" r:id="rId33"/>
    <p:sldId id="318" r:id="rId34"/>
    <p:sldId id="313" r:id="rId35"/>
    <p:sldId id="320" r:id="rId36"/>
    <p:sldId id="310" r:id="rId37"/>
    <p:sldId id="311" r:id="rId38"/>
    <p:sldId id="312" r:id="rId39"/>
    <p:sldId id="342" r:id="rId40"/>
    <p:sldId id="343" r:id="rId41"/>
    <p:sldId id="272" r:id="rId42"/>
    <p:sldId id="271" r:id="rId43"/>
    <p:sldId id="273" r:id="rId44"/>
    <p:sldId id="286" r:id="rId45"/>
    <p:sldId id="287" r:id="rId46"/>
    <p:sldId id="288" r:id="rId47"/>
    <p:sldId id="344" r:id="rId48"/>
    <p:sldId id="325" r:id="rId49"/>
    <p:sldId id="345" r:id="rId50"/>
    <p:sldId id="346" r:id="rId51"/>
    <p:sldId id="285" r:id="rId52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E7"/>
    <a:srgbClr val="FEF7CE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9DC088-5DD2-4095-B02B-E2BE071CAD80}" type="doc">
      <dgm:prSet loTypeId="urn:microsoft.com/office/officeart/2005/8/layout/equation2" loCatId="process" qsTypeId="urn:microsoft.com/office/officeart/2005/8/quickstyle/simple1" qsCatId="simple" csTypeId="urn:microsoft.com/office/officeart/2005/8/colors/colorful1" csCatId="colorful" phldr="1"/>
      <dgm:spPr/>
    </dgm:pt>
    <dgm:pt modelId="{2C1FD096-06E3-4BAD-B6D8-C2874C1A1143}">
      <dgm:prSet phldrT="[Text]"/>
      <dgm:spPr>
        <a:noFill/>
      </dgm:spPr>
      <dgm:t>
        <a:bodyPr/>
        <a:lstStyle/>
        <a:p>
          <a:r>
            <a:rPr lang="fa-IR" dirty="0" smtClean="0">
              <a:cs typeface="0 Lotus Bold" pitchFamily="2" charset="-78"/>
            </a:rPr>
            <a:t>خواندن</a:t>
          </a:r>
          <a:endParaRPr lang="en-US" dirty="0">
            <a:cs typeface="0 Lotus Bold" pitchFamily="2" charset="-78"/>
          </a:endParaRPr>
        </a:p>
      </dgm:t>
    </dgm:pt>
    <dgm:pt modelId="{BED02051-657D-44B4-AC5C-439A76207D26}" type="parTrans" cxnId="{A7A81C92-BC4F-4AE2-9A1D-EC47D1D78AE9}">
      <dgm:prSet/>
      <dgm:spPr/>
      <dgm:t>
        <a:bodyPr/>
        <a:lstStyle/>
        <a:p>
          <a:endParaRPr lang="en-US"/>
        </a:p>
      </dgm:t>
    </dgm:pt>
    <dgm:pt modelId="{97054746-0A95-4779-91F9-04754D6D6086}" type="sibTrans" cxnId="{A7A81C92-BC4F-4AE2-9A1D-EC47D1D78AE9}">
      <dgm:prSet/>
      <dgm:spPr/>
      <dgm:t>
        <a:bodyPr/>
        <a:lstStyle/>
        <a:p>
          <a:endParaRPr lang="en-US">
            <a:cs typeface="0 Lotus Bold" pitchFamily="2" charset="-78"/>
          </a:endParaRPr>
        </a:p>
      </dgm:t>
    </dgm:pt>
    <dgm:pt modelId="{E4BF2A34-5DFB-4703-83A9-4DB8D2376969}">
      <dgm:prSet phldrT="[Text]"/>
      <dgm:spPr>
        <a:noFill/>
      </dgm:spPr>
      <dgm:t>
        <a:bodyPr/>
        <a:lstStyle/>
        <a:p>
          <a:r>
            <a:rPr lang="fa-IR" dirty="0" smtClean="0">
              <a:cs typeface="0 Lotus Bold" pitchFamily="2" charset="-78"/>
            </a:rPr>
            <a:t>جستجو</a:t>
          </a:r>
          <a:endParaRPr lang="en-US" dirty="0">
            <a:cs typeface="0 Lotus Bold" pitchFamily="2" charset="-78"/>
          </a:endParaRPr>
        </a:p>
      </dgm:t>
    </dgm:pt>
    <dgm:pt modelId="{34A6E0B6-D00D-4AF7-8CEE-A7052F5E1C4E}" type="parTrans" cxnId="{151D02BB-0C18-4377-89B6-DB5404B5BD79}">
      <dgm:prSet/>
      <dgm:spPr/>
      <dgm:t>
        <a:bodyPr/>
        <a:lstStyle/>
        <a:p>
          <a:endParaRPr lang="en-US"/>
        </a:p>
      </dgm:t>
    </dgm:pt>
    <dgm:pt modelId="{9C117BE9-797B-434E-ADF1-DB1F38DF5102}" type="sibTrans" cxnId="{151D02BB-0C18-4377-89B6-DB5404B5BD79}">
      <dgm:prSet/>
      <dgm:spPr/>
      <dgm:t>
        <a:bodyPr/>
        <a:lstStyle/>
        <a:p>
          <a:endParaRPr lang="en-US">
            <a:cs typeface="0 Lotus Bold" pitchFamily="2" charset="-78"/>
          </a:endParaRPr>
        </a:p>
      </dgm:t>
    </dgm:pt>
    <dgm:pt modelId="{31236F82-BFBC-44B8-B638-197A8B4EDA1A}">
      <dgm:prSet phldrT="[Text]"/>
      <dgm:spPr>
        <a:noFill/>
      </dgm:spPr>
      <dgm:t>
        <a:bodyPr/>
        <a:lstStyle/>
        <a:p>
          <a:r>
            <a:rPr lang="fa-IR" dirty="0" smtClean="0">
              <a:cs typeface="0 Lotus Bold" pitchFamily="2" charset="-78"/>
            </a:rPr>
            <a:t>نتیجه دلخواه از جستجو</a:t>
          </a:r>
          <a:endParaRPr lang="en-US" dirty="0">
            <a:cs typeface="0 Lotus Bold" pitchFamily="2" charset="-78"/>
          </a:endParaRPr>
        </a:p>
      </dgm:t>
    </dgm:pt>
    <dgm:pt modelId="{D711CD95-B8A6-4734-B880-7D8AA912BFC0}" type="parTrans" cxnId="{E207036D-8C86-443A-ADD2-804D4AF50B46}">
      <dgm:prSet/>
      <dgm:spPr/>
      <dgm:t>
        <a:bodyPr/>
        <a:lstStyle/>
        <a:p>
          <a:endParaRPr lang="en-US"/>
        </a:p>
      </dgm:t>
    </dgm:pt>
    <dgm:pt modelId="{076579E0-F911-491A-AB2E-650DCB144F5D}" type="sibTrans" cxnId="{E207036D-8C86-443A-ADD2-804D4AF50B46}">
      <dgm:prSet/>
      <dgm:spPr/>
      <dgm:t>
        <a:bodyPr/>
        <a:lstStyle/>
        <a:p>
          <a:endParaRPr lang="en-US"/>
        </a:p>
      </dgm:t>
    </dgm:pt>
    <dgm:pt modelId="{D588E741-6C4A-4AAE-9D2C-0A4A80E3CA10}" type="pres">
      <dgm:prSet presAssocID="{229DC088-5DD2-4095-B02B-E2BE071CAD80}" presName="Name0" presStyleCnt="0">
        <dgm:presLayoutVars>
          <dgm:dir/>
          <dgm:resizeHandles val="exact"/>
        </dgm:presLayoutVars>
      </dgm:prSet>
      <dgm:spPr/>
    </dgm:pt>
    <dgm:pt modelId="{00C9E884-CD03-48B8-A08D-1E3B4205C6C1}" type="pres">
      <dgm:prSet presAssocID="{229DC088-5DD2-4095-B02B-E2BE071CAD80}" presName="vNodes" presStyleCnt="0"/>
      <dgm:spPr/>
    </dgm:pt>
    <dgm:pt modelId="{4FD00234-170B-499A-BD5F-91B3FBA91650}" type="pres">
      <dgm:prSet presAssocID="{2C1FD096-06E3-4BAD-B6D8-C2874C1A114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43EAB5-FF9E-4AA8-B430-7F9222D4D6E3}" type="pres">
      <dgm:prSet presAssocID="{97054746-0A95-4779-91F9-04754D6D6086}" presName="spacerT" presStyleCnt="0"/>
      <dgm:spPr/>
    </dgm:pt>
    <dgm:pt modelId="{2DE0BA1F-A890-4F38-85D1-6F812C695C38}" type="pres">
      <dgm:prSet presAssocID="{97054746-0A95-4779-91F9-04754D6D6086}" presName="sibTrans" presStyleLbl="sibTrans2D1" presStyleIdx="0" presStyleCnt="2"/>
      <dgm:spPr/>
      <dgm:t>
        <a:bodyPr/>
        <a:lstStyle/>
        <a:p>
          <a:endParaRPr lang="en-US"/>
        </a:p>
      </dgm:t>
    </dgm:pt>
    <dgm:pt modelId="{37A6A3DF-D227-4E89-8095-075DEAF0F7C7}" type="pres">
      <dgm:prSet presAssocID="{97054746-0A95-4779-91F9-04754D6D6086}" presName="spacerB" presStyleCnt="0"/>
      <dgm:spPr/>
    </dgm:pt>
    <dgm:pt modelId="{DAAA64CB-34E6-4092-9CD1-4816EEECF5BC}" type="pres">
      <dgm:prSet presAssocID="{E4BF2A34-5DFB-4703-83A9-4DB8D237696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3E32AB-9AFD-4A40-BD6A-ADC6F4509A1E}" type="pres">
      <dgm:prSet presAssocID="{229DC088-5DD2-4095-B02B-E2BE071CAD80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E1173976-0A1E-4A88-BD0F-FB29B3C085FD}" type="pres">
      <dgm:prSet presAssocID="{229DC088-5DD2-4095-B02B-E2BE071CAD80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FAFE2142-CC69-4C40-9BC2-57025A03CE89}" type="pres">
      <dgm:prSet presAssocID="{229DC088-5DD2-4095-B02B-E2BE071CAD80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07036D-8C86-443A-ADD2-804D4AF50B46}" srcId="{229DC088-5DD2-4095-B02B-E2BE071CAD80}" destId="{31236F82-BFBC-44B8-B638-197A8B4EDA1A}" srcOrd="2" destOrd="0" parTransId="{D711CD95-B8A6-4734-B880-7D8AA912BFC0}" sibTransId="{076579E0-F911-491A-AB2E-650DCB144F5D}"/>
    <dgm:cxn modelId="{151D02BB-0C18-4377-89B6-DB5404B5BD79}" srcId="{229DC088-5DD2-4095-B02B-E2BE071CAD80}" destId="{E4BF2A34-5DFB-4703-83A9-4DB8D2376969}" srcOrd="1" destOrd="0" parTransId="{34A6E0B6-D00D-4AF7-8CEE-A7052F5E1C4E}" sibTransId="{9C117BE9-797B-434E-ADF1-DB1F38DF5102}"/>
    <dgm:cxn modelId="{69EC5F8E-2886-47C2-AD19-E44D710F5AD3}" type="presOf" srcId="{229DC088-5DD2-4095-B02B-E2BE071CAD80}" destId="{D588E741-6C4A-4AAE-9D2C-0A4A80E3CA10}" srcOrd="0" destOrd="0" presId="urn:microsoft.com/office/officeart/2005/8/layout/equation2"/>
    <dgm:cxn modelId="{C971094A-702A-4679-B8D6-1F8DAE245EB2}" type="presOf" srcId="{31236F82-BFBC-44B8-B638-197A8B4EDA1A}" destId="{FAFE2142-CC69-4C40-9BC2-57025A03CE89}" srcOrd="0" destOrd="0" presId="urn:microsoft.com/office/officeart/2005/8/layout/equation2"/>
    <dgm:cxn modelId="{44B182CD-E284-4771-848B-5EC50A3B4045}" type="presOf" srcId="{2C1FD096-06E3-4BAD-B6D8-C2874C1A1143}" destId="{4FD00234-170B-499A-BD5F-91B3FBA91650}" srcOrd="0" destOrd="0" presId="urn:microsoft.com/office/officeart/2005/8/layout/equation2"/>
    <dgm:cxn modelId="{91A10B5C-268D-4FC0-90B6-1FFF610B48C7}" type="presOf" srcId="{9C117BE9-797B-434E-ADF1-DB1F38DF5102}" destId="{E1173976-0A1E-4A88-BD0F-FB29B3C085FD}" srcOrd="1" destOrd="0" presId="urn:microsoft.com/office/officeart/2005/8/layout/equation2"/>
    <dgm:cxn modelId="{A7A81C92-BC4F-4AE2-9A1D-EC47D1D78AE9}" srcId="{229DC088-5DD2-4095-B02B-E2BE071CAD80}" destId="{2C1FD096-06E3-4BAD-B6D8-C2874C1A1143}" srcOrd="0" destOrd="0" parTransId="{BED02051-657D-44B4-AC5C-439A76207D26}" sibTransId="{97054746-0A95-4779-91F9-04754D6D6086}"/>
    <dgm:cxn modelId="{DD83A45F-489A-4F64-B922-A2346F05CB59}" type="presOf" srcId="{9C117BE9-797B-434E-ADF1-DB1F38DF5102}" destId="{BC3E32AB-9AFD-4A40-BD6A-ADC6F4509A1E}" srcOrd="0" destOrd="0" presId="urn:microsoft.com/office/officeart/2005/8/layout/equation2"/>
    <dgm:cxn modelId="{DFB1D61D-5DE8-4E27-8444-A46CFA212992}" type="presOf" srcId="{97054746-0A95-4779-91F9-04754D6D6086}" destId="{2DE0BA1F-A890-4F38-85D1-6F812C695C38}" srcOrd="0" destOrd="0" presId="urn:microsoft.com/office/officeart/2005/8/layout/equation2"/>
    <dgm:cxn modelId="{C15A9D19-45A8-430E-A567-4CEF9D71AD08}" type="presOf" srcId="{E4BF2A34-5DFB-4703-83A9-4DB8D2376969}" destId="{DAAA64CB-34E6-4092-9CD1-4816EEECF5BC}" srcOrd="0" destOrd="0" presId="urn:microsoft.com/office/officeart/2005/8/layout/equation2"/>
    <dgm:cxn modelId="{5E7C3C9A-AF75-4281-8EB3-BFD80299EC6F}" type="presParOf" srcId="{D588E741-6C4A-4AAE-9D2C-0A4A80E3CA10}" destId="{00C9E884-CD03-48B8-A08D-1E3B4205C6C1}" srcOrd="0" destOrd="0" presId="urn:microsoft.com/office/officeart/2005/8/layout/equation2"/>
    <dgm:cxn modelId="{93D400DE-B801-4367-BB1F-4DA6816BCCEE}" type="presParOf" srcId="{00C9E884-CD03-48B8-A08D-1E3B4205C6C1}" destId="{4FD00234-170B-499A-BD5F-91B3FBA91650}" srcOrd="0" destOrd="0" presId="urn:microsoft.com/office/officeart/2005/8/layout/equation2"/>
    <dgm:cxn modelId="{9CE397AB-7D26-46A0-9A7A-F5077CD7089F}" type="presParOf" srcId="{00C9E884-CD03-48B8-A08D-1E3B4205C6C1}" destId="{B543EAB5-FF9E-4AA8-B430-7F9222D4D6E3}" srcOrd="1" destOrd="0" presId="urn:microsoft.com/office/officeart/2005/8/layout/equation2"/>
    <dgm:cxn modelId="{7981A101-6436-4A0E-83EE-6F906BBD189A}" type="presParOf" srcId="{00C9E884-CD03-48B8-A08D-1E3B4205C6C1}" destId="{2DE0BA1F-A890-4F38-85D1-6F812C695C38}" srcOrd="2" destOrd="0" presId="urn:microsoft.com/office/officeart/2005/8/layout/equation2"/>
    <dgm:cxn modelId="{6292FC0C-F9ED-4CC3-9265-EAD91B9485D7}" type="presParOf" srcId="{00C9E884-CD03-48B8-A08D-1E3B4205C6C1}" destId="{37A6A3DF-D227-4E89-8095-075DEAF0F7C7}" srcOrd="3" destOrd="0" presId="urn:microsoft.com/office/officeart/2005/8/layout/equation2"/>
    <dgm:cxn modelId="{46CBFD68-EB74-4EDE-846E-519B8DCDDF36}" type="presParOf" srcId="{00C9E884-CD03-48B8-A08D-1E3B4205C6C1}" destId="{DAAA64CB-34E6-4092-9CD1-4816EEECF5BC}" srcOrd="4" destOrd="0" presId="urn:microsoft.com/office/officeart/2005/8/layout/equation2"/>
    <dgm:cxn modelId="{D51D47E6-2E7A-4CBE-96BB-93DB8DC61FE7}" type="presParOf" srcId="{D588E741-6C4A-4AAE-9D2C-0A4A80E3CA10}" destId="{BC3E32AB-9AFD-4A40-BD6A-ADC6F4509A1E}" srcOrd="1" destOrd="0" presId="urn:microsoft.com/office/officeart/2005/8/layout/equation2"/>
    <dgm:cxn modelId="{E1B4EBD0-3BEC-4E41-B372-DD490D869CD1}" type="presParOf" srcId="{BC3E32AB-9AFD-4A40-BD6A-ADC6F4509A1E}" destId="{E1173976-0A1E-4A88-BD0F-FB29B3C085FD}" srcOrd="0" destOrd="0" presId="urn:microsoft.com/office/officeart/2005/8/layout/equation2"/>
    <dgm:cxn modelId="{AEBE49F1-B4AF-405C-BF09-5AEBAAB0029B}" type="presParOf" srcId="{D588E741-6C4A-4AAE-9D2C-0A4A80E3CA10}" destId="{FAFE2142-CC69-4C40-9BC2-57025A03CE89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A83B8CD-4A70-41CF-884D-F4DD769A6E66}" type="datetimeFigureOut">
              <a:rPr lang="fa-IR" smtClean="0"/>
              <a:pPr/>
              <a:t>25/10/1438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F2FE3A7-511C-4425-B76C-1EC3FA93287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00267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Prepared by </a:t>
            </a:r>
            <a:r>
              <a:rPr lang="en-US" dirty="0" err="1" smtClean="0"/>
              <a:t>Melika</a:t>
            </a:r>
            <a:r>
              <a:rPr lang="en-US" dirty="0" smtClean="0"/>
              <a:t> </a:t>
            </a:r>
            <a:r>
              <a:rPr lang="en-US" smtClean="0"/>
              <a:t>Shirmohammadi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E3A7-511C-4425-B76C-1EC3FA932871}" type="slidenum">
              <a:rPr lang="fa-IR" smtClean="0"/>
              <a:pPr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03339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E3A7-511C-4425-B76C-1EC3FA932871}" type="slidenum">
              <a:rPr lang="fa-IR" smtClean="0"/>
              <a:pPr/>
              <a:t>16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10946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E3A7-511C-4425-B76C-1EC3FA932871}" type="slidenum">
              <a:rPr lang="fa-IR" smtClean="0"/>
              <a:pPr/>
              <a:t>17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956968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E3A7-511C-4425-B76C-1EC3FA932871}" type="slidenum">
              <a:rPr lang="fa-IR" smtClean="0"/>
              <a:pPr/>
              <a:t>18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84169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E3A7-511C-4425-B76C-1EC3FA932871}" type="slidenum">
              <a:rPr lang="fa-IR" smtClean="0"/>
              <a:pPr/>
              <a:t>19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48150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E3A7-511C-4425-B76C-1EC3FA932871}" type="slidenum">
              <a:rPr lang="fa-IR" smtClean="0"/>
              <a:pPr/>
              <a:t>24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58401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E3A7-511C-4425-B76C-1EC3FA932871}" type="slidenum">
              <a:rPr lang="fa-IR" smtClean="0"/>
              <a:pPr/>
              <a:t>29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176829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E3A7-511C-4425-B76C-1EC3FA932871}" type="slidenum">
              <a:rPr lang="fa-IR" smtClean="0"/>
              <a:pPr/>
              <a:t>30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578858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E3A7-511C-4425-B76C-1EC3FA932871}" type="slidenum">
              <a:rPr lang="fa-IR" smtClean="0"/>
              <a:pPr/>
              <a:t>31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433915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E3A7-511C-4425-B76C-1EC3FA932871}" type="slidenum">
              <a:rPr lang="fa-IR" smtClean="0"/>
              <a:pPr/>
              <a:t>32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035161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E3A7-511C-4425-B76C-1EC3FA932871}" type="slidenum">
              <a:rPr lang="fa-IR" smtClean="0"/>
              <a:pPr/>
              <a:t>33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99272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E3A7-511C-4425-B76C-1EC3FA932871}" type="slidenum">
              <a:rPr lang="fa-IR" smtClean="0"/>
              <a:pPr/>
              <a:t>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554524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E3A7-511C-4425-B76C-1EC3FA932871}" type="slidenum">
              <a:rPr lang="fa-IR" smtClean="0"/>
              <a:pPr/>
              <a:t>34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652703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E3A7-511C-4425-B76C-1EC3FA932871}" type="slidenum">
              <a:rPr lang="fa-IR" smtClean="0"/>
              <a:pPr/>
              <a:t>35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786730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E3A7-511C-4425-B76C-1EC3FA932871}" type="slidenum">
              <a:rPr lang="fa-IR" smtClean="0"/>
              <a:pPr/>
              <a:t>36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687676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E3A7-511C-4425-B76C-1EC3FA932871}" type="slidenum">
              <a:rPr lang="fa-IR" smtClean="0"/>
              <a:pPr/>
              <a:t>37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055101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E3A7-511C-4425-B76C-1EC3FA932871}" type="slidenum">
              <a:rPr lang="fa-IR" smtClean="0"/>
              <a:pPr/>
              <a:t>38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029300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E3A7-511C-4425-B76C-1EC3FA932871}" type="slidenum">
              <a:rPr lang="fa-IR" smtClean="0"/>
              <a:pPr/>
              <a:t>41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344984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E3A7-511C-4425-B76C-1EC3FA932871}" type="slidenum">
              <a:rPr lang="fa-IR" smtClean="0"/>
              <a:pPr/>
              <a:t>42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108470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E3A7-511C-4425-B76C-1EC3FA932871}" type="slidenum">
              <a:rPr lang="fa-IR" smtClean="0"/>
              <a:pPr/>
              <a:t>43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699134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E3A7-511C-4425-B76C-1EC3FA932871}" type="slidenum">
              <a:rPr lang="fa-IR" smtClean="0"/>
              <a:pPr/>
              <a:t>44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508422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E3A7-511C-4425-B76C-1EC3FA932871}" type="slidenum">
              <a:rPr lang="fa-IR" smtClean="0"/>
              <a:pPr/>
              <a:t>45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41879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E3A7-511C-4425-B76C-1EC3FA932871}" type="slidenum">
              <a:rPr lang="fa-IR" smtClean="0"/>
              <a:pPr/>
              <a:t>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960656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E3A7-511C-4425-B76C-1EC3FA932871}" type="slidenum">
              <a:rPr lang="fa-IR" smtClean="0"/>
              <a:pPr/>
              <a:t>46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775786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E3A7-511C-4425-B76C-1EC3FA932871}" type="slidenum">
              <a:rPr lang="fa-IR" smtClean="0"/>
              <a:pPr/>
              <a:t>51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52583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E3A7-511C-4425-B76C-1EC3FA932871}" type="slidenum">
              <a:rPr lang="fa-IR" smtClean="0"/>
              <a:pPr/>
              <a:t>10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52723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E3A7-511C-4425-B76C-1EC3FA932871}" type="slidenum">
              <a:rPr lang="fa-IR" smtClean="0"/>
              <a:pPr/>
              <a:t>11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08014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E3A7-511C-4425-B76C-1EC3FA932871}" type="slidenum">
              <a:rPr lang="fa-IR" smtClean="0"/>
              <a:pPr/>
              <a:t>12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71526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E3A7-511C-4425-B76C-1EC3FA932871}" type="slidenum">
              <a:rPr lang="fa-IR" smtClean="0"/>
              <a:pPr/>
              <a:t>13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81621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E3A7-511C-4425-B76C-1EC3FA932871}" type="slidenum">
              <a:rPr lang="fa-IR" smtClean="0"/>
              <a:pPr/>
              <a:t>14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27085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E3A7-511C-4425-B76C-1EC3FA932871}" type="slidenum">
              <a:rPr lang="fa-IR" smtClean="0"/>
              <a:pPr/>
              <a:t>15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60740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A95D8-9607-43A2-912C-8E646663835A}" type="datetimeFigureOut">
              <a:rPr lang="fa-IR" smtClean="0"/>
              <a:pPr/>
              <a:t>25/10/1438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0A7E-542D-4BE6-AF31-F61F340B134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A95D8-9607-43A2-912C-8E646663835A}" type="datetimeFigureOut">
              <a:rPr lang="fa-IR" smtClean="0"/>
              <a:pPr/>
              <a:t>25/10/1438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0A7E-542D-4BE6-AF31-F61F340B134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A95D8-9607-43A2-912C-8E646663835A}" type="datetimeFigureOut">
              <a:rPr lang="fa-IR" smtClean="0"/>
              <a:pPr/>
              <a:t>25/10/1438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0A7E-542D-4BE6-AF31-F61F340B134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A95D8-9607-43A2-912C-8E646663835A}" type="datetimeFigureOut">
              <a:rPr lang="fa-IR" smtClean="0"/>
              <a:pPr/>
              <a:t>25/10/1438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0A7E-542D-4BE6-AF31-F61F340B134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A95D8-9607-43A2-912C-8E646663835A}" type="datetimeFigureOut">
              <a:rPr lang="fa-IR" smtClean="0"/>
              <a:pPr/>
              <a:t>25/10/1438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0A7E-542D-4BE6-AF31-F61F340B134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A95D8-9607-43A2-912C-8E646663835A}" type="datetimeFigureOut">
              <a:rPr lang="fa-IR" smtClean="0"/>
              <a:pPr/>
              <a:t>25/10/1438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0A7E-542D-4BE6-AF31-F61F340B134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A95D8-9607-43A2-912C-8E646663835A}" type="datetimeFigureOut">
              <a:rPr lang="fa-IR" smtClean="0"/>
              <a:pPr/>
              <a:t>25/10/1438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0A7E-542D-4BE6-AF31-F61F340B134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A95D8-9607-43A2-912C-8E646663835A}" type="datetimeFigureOut">
              <a:rPr lang="fa-IR" smtClean="0"/>
              <a:pPr/>
              <a:t>25/10/1438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0A7E-542D-4BE6-AF31-F61F340B134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A95D8-9607-43A2-912C-8E646663835A}" type="datetimeFigureOut">
              <a:rPr lang="fa-IR" smtClean="0"/>
              <a:pPr/>
              <a:t>25/10/1438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0A7E-542D-4BE6-AF31-F61F340B134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A95D8-9607-43A2-912C-8E646663835A}" type="datetimeFigureOut">
              <a:rPr lang="fa-IR" smtClean="0"/>
              <a:pPr/>
              <a:t>25/10/1438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0A7E-542D-4BE6-AF31-F61F340B134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A95D8-9607-43A2-912C-8E646663835A}" type="datetimeFigureOut">
              <a:rPr lang="fa-IR" smtClean="0"/>
              <a:pPr/>
              <a:t>25/10/1438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0A7E-542D-4BE6-AF31-F61F340B134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100000"/>
                    </a14:imgEffect>
                    <a14:imgEffect>
                      <a14:brightnessContrast bright="-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A95D8-9607-43A2-912C-8E646663835A}" type="datetimeFigureOut">
              <a:rPr lang="fa-IR" smtClean="0"/>
              <a:pPr/>
              <a:t>25/10/1438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50A7E-542D-4BE6-AF31-F61F340B1345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gif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Relationship Id="rId9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gif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loanreview.mit.edu/" TargetMode="External"/><Relationship Id="rId7" Type="http://schemas.openxmlformats.org/officeDocument/2006/relationships/hyperlink" Target="http://www.elsevier.com/wps/product/authors/620229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iley.com/bw/journal.asp?ref=1460-8545" TargetMode="External"/><Relationship Id="rId5" Type="http://schemas.openxmlformats.org/officeDocument/2006/relationships/hyperlink" Target="http://cmr.berkeley.edu/" TargetMode="External"/><Relationship Id="rId4" Type="http://schemas.openxmlformats.org/officeDocument/2006/relationships/hyperlink" Target="http://www.aom.pace.edu/amr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hyperlink" Target="http://research.ut.ac.ir/cao/database-link.asp?id=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&#1575;&#1583;&#1575;&#1585;&#1607;%20&#1705;&#1604;%20&#1578;&#1571;&#1605;&#1740;&#1606;%20&#1578;&#1580;&#1607;&#1740;&#1586;&#1575;&#1578;%20&#1608;%20&#1575;&#1591;&#1604;&#1575;&#1593;&#1575;&#1578;%20&#1593;&#1604;&#1605;&#1740;%20&#1583;&#1575;&#1606;&#1588;&#1711;&#1575;&#1607;.ht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ut.ac.ir/cao/database-link.asp?id=9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&#1575;&#1583;&#1575;&#1585;&#1607;%20&#1705;&#1604;%20&#1578;&#1571;&#1605;&#1740;&#1606;%20&#1578;&#1580;&#1607;&#1740;&#1586;&#1575;&#1578;%20&#1608;%20&#1575;&#1591;&#1604;&#1575;&#1593;&#1575;&#1578;%20&#1593;&#1604;&#1605;&#1740;%20&#1583;&#1575;&#1606;&#1588;&#1711;&#1575;&#1607;.htm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Articles/Research%20Article.pdf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Articles/Case%20Study.pdf" TargetMode="External"/><Relationship Id="rId5" Type="http://schemas.openxmlformats.org/officeDocument/2006/relationships/hyperlink" Target="Articles/TL%20review.pdf" TargetMode="External"/><Relationship Id="rId4" Type="http://schemas.openxmlformats.org/officeDocument/2006/relationships/hyperlink" Target="Articles/TL%20Conceptual%20Paper.pdf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gif"/><Relationship Id="rId4" Type="http://schemas.openxmlformats.org/officeDocument/2006/relationships/image" Target="../media/image49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http://journals.ut.ac.ir/page/page/journal-main-page.html?jourId=2315" TargetMode="External"/><Relationship Id="rId3" Type="http://schemas.openxmlformats.org/officeDocument/2006/relationships/hyperlink" Target="http://journals.ut.ac.ir/page/page/journal-main-page.html?jourId=36" TargetMode="External"/><Relationship Id="rId7" Type="http://schemas.openxmlformats.org/officeDocument/2006/relationships/hyperlink" Target="http://journals.ut.ac.ir/page/page/journal-main-page.html?jourId=101" TargetMode="External"/><Relationship Id="rId2" Type="http://schemas.openxmlformats.org/officeDocument/2006/relationships/hyperlink" Target="http://journals.ut.ac.ir/page/page/journal-main-page.html?jourId=9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journals.ut.ac.ir/page/page/journal-main-page.html?jourId=99" TargetMode="External"/><Relationship Id="rId5" Type="http://schemas.openxmlformats.org/officeDocument/2006/relationships/hyperlink" Target="http://journals.ut.ac.ir/page/page/journal-main-page.html?jourId=29" TargetMode="External"/><Relationship Id="rId4" Type="http://schemas.openxmlformats.org/officeDocument/2006/relationships/hyperlink" Target="http://journals.ut.ac.ir/page/page/journal-main-page.html?jourId=44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1575;&#1583;&#1575;&#1585;&#1607;%20&#1705;&#1604;%20&#1578;&#1571;&#1605;&#1740;&#1606;%20&#1578;&#1580;&#1607;&#1740;&#1586;&#1575;&#1578;%20&#1608;%20&#1575;&#1591;&#1604;&#1575;&#1593;&#1575;&#1578;%20&#1593;&#1604;&#1605;&#1740;%20&#1583;&#1575;&#1606;&#1588;&#1711;&#1575;&#1607;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708920"/>
            <a:ext cx="7772400" cy="147002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a-IR" b="1" cap="all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cs typeface="B Titr" panose="00000700000000000000" pitchFamily="2" charset="-78"/>
              </a:rPr>
              <a:t>کارگاه جستجوی منابع اطلاعات علمی</a:t>
            </a:r>
            <a:endParaRPr lang="fa-IR" b="1" cap="all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cs typeface="B Titr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118" y="274638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fa-IR" sz="3600" b="1" dirty="0" smtClean="0">
                <a:solidFill>
                  <a:schemeClr val="bg1"/>
                </a:solidFill>
                <a:cs typeface="B Lotus" pitchFamily="2" charset="-78"/>
              </a:rPr>
              <a:t>برخی از پایگاه‌های علمی رشته مدیریت را بشناسیم</a:t>
            </a:r>
            <a:endParaRPr lang="fa-IR" sz="3600" b="1" dirty="0">
              <a:solidFill>
                <a:schemeClr val="bg1"/>
              </a:solidFill>
              <a:cs typeface="B Lotus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Emerald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Elsevier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John Wiley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Sage 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fa-IR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l" rtl="0"/>
            <a:endParaRPr lang="en-US" dirty="0" smtClean="0"/>
          </a:p>
          <a:p>
            <a:pPr algn="l" rtl="0"/>
            <a:r>
              <a:rPr lang="en-US" dirty="0" err="1" smtClean="0"/>
              <a:t>Ebsco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err="1" smtClean="0"/>
              <a:t>ProQuest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Springer</a:t>
            </a:r>
          </a:p>
          <a:p>
            <a:endParaRPr lang="fa-IR" dirty="0"/>
          </a:p>
        </p:txBody>
      </p:sp>
      <p:pic>
        <p:nvPicPr>
          <p:cNvPr id="5" name="Picture 4" descr="elsivi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2807059"/>
            <a:ext cx="857256" cy="85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eman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6050" y="2006956"/>
            <a:ext cx="1266825" cy="514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Wiley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0364" y="3878628"/>
            <a:ext cx="857256" cy="85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springer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86578" y="4142298"/>
            <a:ext cx="833438" cy="962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pr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86578" y="3021372"/>
            <a:ext cx="814321" cy="940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sage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00364" y="4939118"/>
            <a:ext cx="857256" cy="990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ebsco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86578" y="1949802"/>
            <a:ext cx="827723" cy="785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fa-IR" dirty="0" smtClean="0">
                <a:solidFill>
                  <a:schemeClr val="bg1"/>
                </a:solidFill>
                <a:cs typeface="B Lotus" pitchFamily="2" charset="-78"/>
              </a:rPr>
              <a:t>صفحه اصلی </a:t>
            </a:r>
            <a:r>
              <a:rPr lang="en-US" dirty="0" smtClean="0">
                <a:solidFill>
                  <a:schemeClr val="bg1"/>
                </a:solidFill>
                <a:cs typeface="B Lotus" pitchFamily="2" charset="-78"/>
              </a:rPr>
              <a:t>Emerald</a:t>
            </a:r>
            <a:endParaRPr lang="fa-IR" dirty="0">
              <a:solidFill>
                <a:schemeClr val="bg1"/>
              </a:solidFill>
              <a:cs typeface="B Lotus" pitchFamily="2" charset="-78"/>
            </a:endParaRPr>
          </a:p>
        </p:txBody>
      </p:sp>
      <p:pic>
        <p:nvPicPr>
          <p:cNvPr id="2051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7" b="14663"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accent6">
                    <a:lumMod val="75000"/>
                  </a:schemeClr>
                </a:solidFill>
                <a:cs typeface="B Lotus" pitchFamily="2" charset="-78"/>
              </a:rPr>
              <a:t>جستجو در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cs typeface="B Lotus" pitchFamily="2" charset="-78"/>
              </a:rPr>
              <a:t>Emerald</a:t>
            </a:r>
            <a:endParaRPr lang="fa-IR" dirty="0">
              <a:solidFill>
                <a:schemeClr val="accent6">
                  <a:lumMod val="75000"/>
                </a:schemeClr>
              </a:solidFill>
              <a:cs typeface="B Lotus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3438" y="2571744"/>
            <a:ext cx="4038600" cy="15716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a-IR" dirty="0" smtClean="0">
                <a:cs typeface="B Lotus" pitchFamily="2" charset="-78"/>
              </a:rPr>
              <a:t>اگر مایلید در مورد یک موضوع خاص مقاله پیدا کنید از جستجوی سریع کمک بگیرید. </a:t>
            </a:r>
            <a:endParaRPr lang="en-US" dirty="0" smtClean="0">
              <a:cs typeface="B Lotus" pitchFamily="2" charset="-78"/>
            </a:endParaRPr>
          </a:p>
          <a:p>
            <a:pPr algn="ctr">
              <a:buNone/>
            </a:pPr>
            <a:endParaRPr lang="fa-IR" dirty="0">
              <a:cs typeface="B Lotus" pitchFamily="2" charset="-78"/>
            </a:endParaRPr>
          </a:p>
        </p:txBody>
      </p:sp>
      <p:pic>
        <p:nvPicPr>
          <p:cNvPr id="1028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500174"/>
            <a:ext cx="4333875" cy="452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mouse_e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733425" cy="676275"/>
          </a:xfrm>
          <a:prstGeom prst="rect">
            <a:avLst/>
          </a:prstGeom>
        </p:spPr>
      </p:pic>
      <p:pic>
        <p:nvPicPr>
          <p:cNvPr id="11" name="Picture 10" descr="mouse_e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10575" y="6181725"/>
            <a:ext cx="733425" cy="676275"/>
          </a:xfrm>
          <a:prstGeom prst="rect">
            <a:avLst/>
          </a:prstGeom>
        </p:spPr>
      </p:pic>
      <p:pic>
        <p:nvPicPr>
          <p:cNvPr id="12" name="Picture 11" descr="mouse_e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10575" y="0"/>
            <a:ext cx="733425" cy="676275"/>
          </a:xfrm>
          <a:prstGeom prst="rect">
            <a:avLst/>
          </a:prstGeom>
        </p:spPr>
      </p:pic>
      <p:pic>
        <p:nvPicPr>
          <p:cNvPr id="13" name="Picture 12" descr="mouse_e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181725"/>
            <a:ext cx="733425" cy="676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fa-IR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Lotus" pitchFamily="2" charset="-78"/>
              </a:rPr>
              <a:t>نتایج جستجو</a:t>
            </a:r>
            <a:endParaRPr lang="fa-IR" dirty="0">
              <a:solidFill>
                <a:schemeClr val="tx2">
                  <a:lumMod val="60000"/>
                  <a:lumOff val="40000"/>
                </a:schemeClr>
              </a:solidFill>
              <a:cs typeface="B Lotus" pitchFamily="2" charset="-78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016529"/>
            <a:ext cx="5500726" cy="5841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rr_ani_04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6052" y="1214422"/>
            <a:ext cx="285750" cy="762000"/>
          </a:xfrm>
          <a:prstGeom prst="rect">
            <a:avLst/>
          </a:prstGeom>
        </p:spPr>
      </p:pic>
      <p:pic>
        <p:nvPicPr>
          <p:cNvPr id="9" name="Picture 8" descr="arr_ani_04e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6886" y="2595562"/>
            <a:ext cx="232172" cy="619124"/>
          </a:xfrm>
          <a:prstGeom prst="rect">
            <a:avLst/>
          </a:prstGeom>
        </p:spPr>
      </p:pic>
      <p:pic>
        <p:nvPicPr>
          <p:cNvPr id="14" name="Picture 13" descr="arr_ani_01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4414" y="3500438"/>
            <a:ext cx="762000" cy="285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>
                <a:solidFill>
                  <a:schemeClr val="accent6">
                    <a:lumMod val="75000"/>
                  </a:schemeClr>
                </a:solidFill>
                <a:cs typeface="B Lotus" pitchFamily="2" charset="-78"/>
              </a:rPr>
              <a:t>جستجوی پیشرفته</a:t>
            </a:r>
            <a:endParaRPr lang="fa-IR" dirty="0">
              <a:solidFill>
                <a:schemeClr val="accent6">
                  <a:lumMod val="75000"/>
                </a:schemeClr>
              </a:solidFill>
              <a:cs typeface="B Lotus" pitchFamily="2" charset="-7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857752" y="1600200"/>
            <a:ext cx="382904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a-IR" sz="2400" dirty="0" smtClean="0">
                <a:cs typeface="B Lotus" pitchFamily="2" charset="-78"/>
              </a:rPr>
              <a:t>موارد استفاده:</a:t>
            </a:r>
          </a:p>
          <a:p>
            <a:pPr algn="justLow">
              <a:buNone/>
            </a:pPr>
            <a:r>
              <a:rPr lang="fa-IR" sz="2400" dirty="0" smtClean="0">
                <a:cs typeface="B Lotus" pitchFamily="2" charset="-78"/>
              </a:rPr>
              <a:t>اگر مایلید جستجوی خود را </a:t>
            </a:r>
            <a:r>
              <a:rPr lang="fa-IR" sz="2400" dirty="0" smtClean="0">
                <a:solidFill>
                  <a:schemeClr val="accent6">
                    <a:lumMod val="75000"/>
                  </a:schemeClr>
                </a:solidFill>
                <a:cs typeface="B Lotus" pitchFamily="2" charset="-78"/>
              </a:rPr>
              <a:t>محدودتر</a:t>
            </a:r>
            <a:r>
              <a:rPr lang="fa-IR" sz="2400" dirty="0" smtClean="0">
                <a:cs typeface="B Lotus" pitchFamily="2" charset="-78"/>
              </a:rPr>
              <a:t> کنید می‌توانید از جستجوی پیشرفته کمک بگیرید.</a:t>
            </a:r>
          </a:p>
          <a:p>
            <a:pPr algn="justLow">
              <a:buNone/>
            </a:pPr>
            <a:r>
              <a:rPr lang="fa-IR" sz="2400" dirty="0" smtClean="0">
                <a:cs typeface="B Lotus" pitchFamily="2" charset="-78"/>
              </a:rPr>
              <a:t>به عنوان مثال اگر نام نویسنده را می‌دانید ولی از عنوان مقاله مورد نظر خود مطمئن نیستید می‌توانید نام نویسنده را در یک قسمت با انتخاب </a:t>
            </a:r>
            <a:r>
              <a:rPr lang="en-US" sz="2400" dirty="0" smtClean="0">
                <a:cs typeface="B Lotus" pitchFamily="2" charset="-78"/>
              </a:rPr>
              <a:t>Author</a:t>
            </a:r>
            <a:r>
              <a:rPr lang="fa-IR" sz="2400" dirty="0" smtClean="0">
                <a:cs typeface="B Lotus" pitchFamily="2" charset="-78"/>
              </a:rPr>
              <a:t> و برخی از کلمات عنوان مقاله را در قسمت </a:t>
            </a:r>
            <a:r>
              <a:rPr lang="en-US" sz="2400" dirty="0" smtClean="0">
                <a:cs typeface="B Lotus" pitchFamily="2" charset="-78"/>
              </a:rPr>
              <a:t>Article title</a:t>
            </a:r>
            <a:r>
              <a:rPr lang="fa-IR" sz="2400" dirty="0" smtClean="0">
                <a:cs typeface="B Lotus" pitchFamily="2" charset="-78"/>
              </a:rPr>
              <a:t> وارد کنید.</a:t>
            </a:r>
          </a:p>
          <a:p>
            <a:pPr>
              <a:buNone/>
            </a:pPr>
            <a:endParaRPr lang="en-US" sz="2400" dirty="0" smtClean="0">
              <a:cs typeface="B Lotus" pitchFamily="2" charset="-78"/>
            </a:endParaRPr>
          </a:p>
        </p:txBody>
      </p:sp>
      <p:pic>
        <p:nvPicPr>
          <p:cNvPr id="4" name="Picture 3" descr="mouse_e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181725"/>
            <a:ext cx="733425" cy="676275"/>
          </a:xfrm>
          <a:prstGeom prst="rect">
            <a:avLst/>
          </a:prstGeom>
        </p:spPr>
      </p:pic>
      <p:pic>
        <p:nvPicPr>
          <p:cNvPr id="14337" name="Picture 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785926"/>
            <a:ext cx="4338848" cy="414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mouse_e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0575" y="6181725"/>
            <a:ext cx="733425" cy="676275"/>
          </a:xfrm>
          <a:prstGeom prst="rect">
            <a:avLst/>
          </a:prstGeom>
        </p:spPr>
      </p:pic>
      <p:pic>
        <p:nvPicPr>
          <p:cNvPr id="9" name="Picture 8" descr="mouse_e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2852"/>
            <a:ext cx="733425" cy="676275"/>
          </a:xfrm>
          <a:prstGeom prst="rect">
            <a:avLst/>
          </a:prstGeom>
        </p:spPr>
      </p:pic>
      <p:pic>
        <p:nvPicPr>
          <p:cNvPr id="10" name="Picture 9" descr="mouse_e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0575" y="0"/>
            <a:ext cx="733425" cy="676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accent6">
                    <a:lumMod val="75000"/>
                  </a:schemeClr>
                </a:solidFill>
                <a:cs typeface="B Lotus" pitchFamily="2" charset="-78"/>
              </a:rPr>
              <a:t>منوی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cs typeface="B Lotus" pitchFamily="2" charset="-78"/>
              </a:rPr>
              <a:t>Brows</a:t>
            </a:r>
            <a:endParaRPr lang="fa-IR" dirty="0">
              <a:solidFill>
                <a:schemeClr val="accent6">
                  <a:lumMod val="75000"/>
                </a:schemeClr>
              </a:solidFill>
              <a:cs typeface="B Lotus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a-IR" dirty="0" smtClean="0">
                <a:cs typeface="B Lotus" pitchFamily="2" charset="-78"/>
              </a:rPr>
              <a:t>موارد استفاده:</a:t>
            </a:r>
          </a:p>
          <a:p>
            <a:r>
              <a:rPr lang="fa-IR" sz="2200" dirty="0" smtClean="0">
                <a:cs typeface="B Lotus" pitchFamily="2" charset="-78"/>
              </a:rPr>
              <a:t>برای مشاهده فهرست مجلاتی که به آن‌ها دسترسی دارید (انتخاب گزینه </a:t>
            </a:r>
            <a:r>
              <a:rPr lang="en-US" sz="2200" dirty="0" smtClean="0">
                <a:cs typeface="B Lotus" pitchFamily="2" charset="-78"/>
              </a:rPr>
              <a:t>my subscribed content</a:t>
            </a:r>
            <a:r>
              <a:rPr lang="fa-IR" sz="2200" dirty="0" smtClean="0">
                <a:cs typeface="B Lotus" pitchFamily="2" charset="-78"/>
              </a:rPr>
              <a:t>) </a:t>
            </a:r>
          </a:p>
          <a:p>
            <a:r>
              <a:rPr lang="fa-IR" sz="2200" dirty="0" smtClean="0">
                <a:cs typeface="B Lotus" pitchFamily="2" charset="-78"/>
              </a:rPr>
              <a:t>برای مشاهده یک مجله به خصوص یا بررسی آخرین شماره یک مجله (انتخاب مجله از فهرست الفبایی مجلات)</a:t>
            </a:r>
          </a:p>
          <a:p>
            <a:r>
              <a:rPr lang="fa-IR" sz="2200" dirty="0" smtClean="0">
                <a:cs typeface="B Lotus" pitchFamily="2" charset="-78"/>
              </a:rPr>
              <a:t>مشاهده مجلات بر اساس تقسیم‌بندی موضوعی (انتخاب گزینه </a:t>
            </a:r>
            <a:r>
              <a:rPr lang="en-US" sz="2200" dirty="0" smtClean="0">
                <a:cs typeface="B Lotus" pitchFamily="2" charset="-78"/>
              </a:rPr>
              <a:t>subject</a:t>
            </a:r>
            <a:r>
              <a:rPr lang="fa-IR" sz="2200" dirty="0" smtClean="0">
                <a:cs typeface="B Lotus" pitchFamily="2" charset="-78"/>
              </a:rPr>
              <a:t>)</a:t>
            </a:r>
          </a:p>
          <a:p>
            <a:pPr>
              <a:buNone/>
            </a:pPr>
            <a:endParaRPr lang="en-US" dirty="0" smtClean="0">
              <a:cs typeface="B Lotus" pitchFamily="2" charset="-78"/>
            </a:endParaRPr>
          </a:p>
          <a:p>
            <a:endParaRPr lang="fa-IR" dirty="0">
              <a:cs typeface="B Lotus" pitchFamily="2" charset="-78"/>
            </a:endParaRPr>
          </a:p>
        </p:txBody>
      </p:sp>
      <p:pic>
        <p:nvPicPr>
          <p:cNvPr id="2052" name="Picture 4" descr="C:\DOCUME~1\Melika\LOCALS~1\Temp\msohtmlclip1\01\clip_image00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500174"/>
            <a:ext cx="4310062" cy="4500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mouse_e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181725"/>
            <a:ext cx="733425" cy="676275"/>
          </a:xfrm>
          <a:prstGeom prst="rect">
            <a:avLst/>
          </a:prstGeom>
        </p:spPr>
      </p:pic>
      <p:pic>
        <p:nvPicPr>
          <p:cNvPr id="10" name="Picture 9" descr="mouse_e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733425" cy="676275"/>
          </a:xfrm>
          <a:prstGeom prst="rect">
            <a:avLst/>
          </a:prstGeom>
        </p:spPr>
      </p:pic>
      <p:pic>
        <p:nvPicPr>
          <p:cNvPr id="11" name="Picture 10" descr="mouse_e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10575" y="0"/>
            <a:ext cx="733425" cy="676275"/>
          </a:xfrm>
          <a:prstGeom prst="rect">
            <a:avLst/>
          </a:prstGeom>
        </p:spPr>
      </p:pic>
      <p:pic>
        <p:nvPicPr>
          <p:cNvPr id="12" name="Picture 11" descr="mouse_e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10575" y="6181725"/>
            <a:ext cx="733425" cy="676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a-I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مجلات رشته مدیریت را بشناسیم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General management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l" rtl="0"/>
            <a:r>
              <a:rPr lang="en-US" dirty="0" smtClean="0">
                <a:solidFill>
                  <a:schemeClr val="bg1"/>
                </a:solidFill>
              </a:rPr>
              <a:t>Academy of management journal</a:t>
            </a:r>
          </a:p>
          <a:p>
            <a:pPr algn="l" rtl="0"/>
            <a:r>
              <a:rPr lang="en-US" dirty="0" smtClean="0">
                <a:solidFill>
                  <a:schemeClr val="bg1"/>
                </a:solidFill>
              </a:rPr>
              <a:t>Academy of management review</a:t>
            </a:r>
          </a:p>
          <a:p>
            <a:pPr algn="l" rtl="0"/>
            <a:r>
              <a:rPr lang="en-US" dirty="0" smtClean="0">
                <a:solidFill>
                  <a:schemeClr val="bg1"/>
                </a:solidFill>
              </a:rPr>
              <a:t>Academy of management executive</a:t>
            </a:r>
          </a:p>
          <a:p>
            <a:pPr algn="l" rtl="0"/>
            <a:r>
              <a:rPr lang="en-US" dirty="0" smtClean="0">
                <a:solidFill>
                  <a:schemeClr val="bg1"/>
                </a:solidFill>
              </a:rPr>
              <a:t>Academy of management learning and education</a:t>
            </a:r>
          </a:p>
          <a:p>
            <a:pPr algn="l" rtl="0"/>
            <a:r>
              <a:rPr lang="en-US" dirty="0" smtClean="0">
                <a:solidFill>
                  <a:schemeClr val="bg1"/>
                </a:solidFill>
              </a:rPr>
              <a:t>Journal of management</a:t>
            </a:r>
          </a:p>
          <a:p>
            <a:pPr algn="l" rtl="0"/>
            <a:r>
              <a:rPr lang="en-US" dirty="0" smtClean="0">
                <a:solidFill>
                  <a:schemeClr val="bg1"/>
                </a:solidFill>
              </a:rPr>
              <a:t>Journal of management studies</a:t>
            </a:r>
          </a:p>
          <a:p>
            <a:pPr algn="l" rtl="0"/>
            <a:r>
              <a:rPr lang="en-US" dirty="0" smtClean="0">
                <a:solidFill>
                  <a:schemeClr val="bg1"/>
                </a:solidFill>
              </a:rPr>
              <a:t>Journal of organizational behavior</a:t>
            </a:r>
          </a:p>
          <a:p>
            <a:pPr algn="l" rtl="0"/>
            <a:endParaRPr lang="en-US" dirty="0" smtClean="0">
              <a:solidFill>
                <a:schemeClr val="bg1"/>
              </a:solidFill>
            </a:endParaRPr>
          </a:p>
          <a:p>
            <a:pPr algn="l" rtl="0"/>
            <a:endParaRPr lang="fa-I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HRM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 rtl="0"/>
            <a:r>
              <a:rPr lang="en-US" dirty="0" smtClean="0">
                <a:solidFill>
                  <a:schemeClr val="bg1"/>
                </a:solidFill>
              </a:rPr>
              <a:t>Human resource management</a:t>
            </a:r>
          </a:p>
          <a:p>
            <a:pPr algn="l" rtl="0"/>
            <a:r>
              <a:rPr lang="en-US" dirty="0" smtClean="0">
                <a:solidFill>
                  <a:schemeClr val="bg1"/>
                </a:solidFill>
              </a:rPr>
              <a:t>Human Resource Development Quarterly</a:t>
            </a:r>
          </a:p>
          <a:p>
            <a:pPr algn="l" rtl="0"/>
            <a:r>
              <a:rPr lang="en-US" dirty="0" smtClean="0">
                <a:solidFill>
                  <a:schemeClr val="bg1"/>
                </a:solidFill>
              </a:rPr>
              <a:t>International Journal of Training and Development</a:t>
            </a:r>
          </a:p>
          <a:p>
            <a:pPr algn="l" rtl="0"/>
            <a:r>
              <a:rPr lang="en-US" dirty="0" smtClean="0">
                <a:solidFill>
                  <a:schemeClr val="bg1"/>
                </a:solidFill>
              </a:rPr>
              <a:t>Asia Pacific Journal of Human Resources </a:t>
            </a:r>
            <a:endParaRPr lang="fa-I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Review Journals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l" rtl="0"/>
            <a:r>
              <a:rPr lang="en-US" dirty="0">
                <a:solidFill>
                  <a:schemeClr val="bg1"/>
                </a:solidFill>
                <a:hlinkClick r:id="rId3"/>
              </a:rPr>
              <a:t>MIT Sloan Management Review </a:t>
            </a:r>
            <a:endParaRPr lang="en-US" dirty="0">
              <a:solidFill>
                <a:schemeClr val="bg1"/>
              </a:solidFill>
            </a:endParaRPr>
          </a:p>
          <a:p>
            <a:pPr algn="l" rtl="0"/>
            <a:r>
              <a:rPr lang="en-US" dirty="0">
                <a:solidFill>
                  <a:schemeClr val="bg1"/>
                </a:solidFill>
                <a:hlinkClick r:id="rId4"/>
              </a:rPr>
              <a:t>Academy of Management Review</a:t>
            </a:r>
            <a:r>
              <a:rPr lang="en-US" dirty="0">
                <a:solidFill>
                  <a:schemeClr val="bg1"/>
                </a:solidFill>
              </a:rPr>
              <a:t>  </a:t>
            </a:r>
            <a:endParaRPr lang="en-US" dirty="0" smtClean="0">
              <a:solidFill>
                <a:schemeClr val="bg1"/>
              </a:solidFill>
            </a:endParaRPr>
          </a:p>
          <a:p>
            <a:pPr algn="l" rtl="0"/>
            <a:r>
              <a:rPr lang="en-US" dirty="0">
                <a:solidFill>
                  <a:schemeClr val="bg1"/>
                </a:solidFill>
                <a:hlinkClick r:id="rId5"/>
              </a:rPr>
              <a:t>California Management Review</a:t>
            </a:r>
            <a:r>
              <a:rPr lang="en-US" dirty="0">
                <a:solidFill>
                  <a:schemeClr val="bg1"/>
                </a:solidFill>
              </a:rPr>
              <a:t>  </a:t>
            </a:r>
          </a:p>
          <a:p>
            <a:pPr algn="l" rtl="0"/>
            <a:r>
              <a:rPr lang="en-US" dirty="0">
                <a:solidFill>
                  <a:schemeClr val="bg1"/>
                </a:solidFill>
                <a:hlinkClick r:id="rId6"/>
              </a:rPr>
              <a:t>International Journal of Management </a:t>
            </a:r>
            <a:r>
              <a:rPr lang="en-US" dirty="0" smtClean="0">
                <a:solidFill>
                  <a:schemeClr val="bg1"/>
                </a:solidFill>
                <a:hlinkClick r:id="rId6"/>
              </a:rPr>
              <a:t>Reviews (</a:t>
            </a:r>
            <a:r>
              <a:rPr lang="en-US" dirty="0" err="1" smtClean="0">
                <a:solidFill>
                  <a:schemeClr val="bg1"/>
                </a:solidFill>
                <a:hlinkClick r:id="rId6"/>
              </a:rPr>
              <a:t>wiely</a:t>
            </a:r>
            <a:r>
              <a:rPr lang="en-US" dirty="0" smtClean="0">
                <a:solidFill>
                  <a:schemeClr val="bg1"/>
                </a:solidFill>
                <a:hlinkClick r:id="rId6"/>
              </a:rPr>
              <a:t>) </a:t>
            </a:r>
            <a:endParaRPr lang="en-US" dirty="0">
              <a:solidFill>
                <a:schemeClr val="bg1"/>
              </a:solidFill>
            </a:endParaRPr>
          </a:p>
          <a:p>
            <a:pPr algn="l" rtl="0"/>
            <a:r>
              <a:rPr lang="en-US" dirty="0" smtClean="0">
                <a:solidFill>
                  <a:schemeClr val="bg1"/>
                </a:solidFill>
                <a:hlinkClick r:id="rId7"/>
              </a:rPr>
              <a:t>Human </a:t>
            </a:r>
            <a:r>
              <a:rPr lang="en-US" dirty="0">
                <a:solidFill>
                  <a:schemeClr val="bg1"/>
                </a:solidFill>
                <a:hlinkClick r:id="rId7"/>
              </a:rPr>
              <a:t>Resource Management </a:t>
            </a:r>
            <a:r>
              <a:rPr lang="en-US" dirty="0" smtClean="0">
                <a:solidFill>
                  <a:schemeClr val="bg1"/>
                </a:solidFill>
                <a:hlinkClick r:id="rId7"/>
              </a:rPr>
              <a:t>Review (</a:t>
            </a:r>
            <a:r>
              <a:rPr lang="en-US" dirty="0" err="1" smtClean="0">
                <a:solidFill>
                  <a:schemeClr val="bg1"/>
                </a:solidFill>
                <a:hlinkClick r:id="rId7"/>
              </a:rPr>
              <a:t>elsivier</a:t>
            </a:r>
            <a:r>
              <a:rPr lang="en-US" dirty="0" smtClean="0">
                <a:solidFill>
                  <a:schemeClr val="bg1"/>
                </a:solidFill>
                <a:hlinkClick r:id="rId7"/>
              </a:rPr>
              <a:t>)</a:t>
            </a:r>
          </a:p>
          <a:p>
            <a:pPr algn="l" rtl="0"/>
            <a:r>
              <a:rPr lang="en-US" dirty="0">
                <a:solidFill>
                  <a:schemeClr val="bg1"/>
                </a:solidFill>
                <a:hlinkClick r:id="rId7"/>
              </a:rPr>
              <a:t>International Marketing </a:t>
            </a:r>
            <a:r>
              <a:rPr lang="en-US" dirty="0" smtClean="0">
                <a:solidFill>
                  <a:schemeClr val="bg1"/>
                </a:solidFill>
                <a:hlinkClick r:id="rId7"/>
              </a:rPr>
              <a:t>Review (emerald) </a:t>
            </a:r>
            <a:endParaRPr lang="en-US" dirty="0">
              <a:solidFill>
                <a:schemeClr val="bg1"/>
              </a:solidFill>
              <a:hlinkClick r:id="rId7"/>
            </a:endParaRPr>
          </a:p>
          <a:p>
            <a:pPr algn="l" rtl="0"/>
            <a:endParaRPr lang="en-US" dirty="0">
              <a:solidFill>
                <a:schemeClr val="bg1"/>
              </a:solidFill>
            </a:endParaRPr>
          </a:p>
          <a:p>
            <a:pPr algn="l" rtl="0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780928"/>
            <a:ext cx="7772400" cy="1470025"/>
          </a:xfrm>
        </p:spPr>
        <p:txBody>
          <a:bodyPr>
            <a:normAutofit/>
          </a:bodyPr>
          <a:lstStyle/>
          <a:p>
            <a:r>
              <a:rPr lang="fa-IR" b="1" dirty="0" smtClean="0">
                <a:solidFill>
                  <a:schemeClr val="bg1"/>
                </a:solidFill>
                <a:cs typeface="B Titr" pitchFamily="2" charset="-78"/>
              </a:rPr>
              <a:t>چگونه راجع به یک موضوع جستجو میکنید؟</a:t>
            </a:r>
            <a:endParaRPr lang="en-US" b="1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17410" name="Picture 2" descr="http://t2.gstatic.com/images?q=tbn:ANd9GcQZTRV1l-NPWX9omguyNCkH60Oar1x9uk9r7mviZaJUIsRejUPIANBx1jkz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874" y="0"/>
            <a:ext cx="2391472" cy="200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223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1143000"/>
          </a:xfrm>
        </p:spPr>
        <p:txBody>
          <a:bodyPr/>
          <a:lstStyle/>
          <a:p>
            <a:r>
              <a:rPr lang="fa-IR" b="1" dirty="0" smtClean="0">
                <a:solidFill>
                  <a:schemeClr val="bg1"/>
                </a:solidFill>
                <a:cs typeface="B Titr" pitchFamily="2" charset="-78"/>
              </a:rPr>
              <a:t>کدام مجله معتبر است؟</a:t>
            </a:r>
            <a:endParaRPr lang="en-US" b="1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4098" name="Picture 2" descr="http://research.ut.ac.ir/cao/databases/9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571876"/>
            <a:ext cx="1643074" cy="1643074"/>
          </a:xfrm>
          <a:prstGeom prst="rect">
            <a:avLst/>
          </a:prstGeom>
          <a:noFill/>
        </p:spPr>
      </p:pic>
      <p:pic>
        <p:nvPicPr>
          <p:cNvPr id="1026" name="Picture 2" descr="SJR Scimago Journal &amp; Country Ran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57628"/>
            <a:ext cx="2762250" cy="1171580"/>
          </a:xfrm>
          <a:prstGeom prst="rect">
            <a:avLst/>
          </a:prstGeom>
          <a:noFill/>
        </p:spPr>
      </p:pic>
      <p:pic>
        <p:nvPicPr>
          <p:cNvPr id="1028" name="Picture 4" descr="http://www.elsevier.com/framework_librarians/images/Scopus_logo_findou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3929066"/>
            <a:ext cx="2638425" cy="1071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621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http://www.scimagojr.com/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28736"/>
            <a:ext cx="9143999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4" name="Picture 4" descr="animated spinning finger arrow pointing dow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1928802"/>
            <a:ext cx="1190625" cy="1190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411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2466" name="Picture 2" descr="C:\DOCUME~1\ADMINI~1\LOCALS~1\Temp\msohtmlclip1\01\clip_image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656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3490" name="Picture 2" descr="C:\DOCUME~1\ADMINI~1\LOCALS~1\Temp\msohtmlclip1\01\clip_image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6" descr="http://home.ku.edu.tr/segulgoz/public_html/FPProject/images/arrow%20right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0" y="1000108"/>
            <a:ext cx="1428750" cy="1428750"/>
          </a:xfrm>
          <a:prstGeom prst="rect">
            <a:avLst/>
          </a:prstGeom>
          <a:noFill/>
        </p:spPr>
      </p:pic>
      <p:pic>
        <p:nvPicPr>
          <p:cNvPr id="6" name="Picture 6" descr="http://home.ku.edu.tr/segulgoz/public_html/FPProject/images/arrow%20right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2000232" y="1142984"/>
            <a:ext cx="1428750" cy="1428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415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00B050"/>
                </a:solidFill>
                <a:cs typeface="B Lotus" pitchFamily="2" charset="-78"/>
              </a:rPr>
              <a:t>جستجو در </a:t>
            </a:r>
            <a:r>
              <a:rPr lang="en-US" b="1" dirty="0" smtClean="0">
                <a:solidFill>
                  <a:srgbClr val="00B050"/>
                </a:solidFill>
                <a:cs typeface="B Lotus" pitchFamily="2" charset="-78"/>
              </a:rPr>
              <a:t>ISI</a:t>
            </a:r>
            <a:r>
              <a:rPr lang="fa-IR" b="1" dirty="0" smtClean="0">
                <a:solidFill>
                  <a:srgbClr val="00B050"/>
                </a:solidFill>
                <a:cs typeface="B Lotus" pitchFamily="2" charset="-78"/>
              </a:rPr>
              <a:t> و </a:t>
            </a:r>
            <a:r>
              <a:rPr lang="en-US" b="1" dirty="0" smtClean="0">
                <a:solidFill>
                  <a:srgbClr val="00B050"/>
                </a:solidFill>
                <a:cs typeface="B Lotus" pitchFamily="2" charset="-78"/>
              </a:rPr>
              <a:t>Scopus</a:t>
            </a:r>
            <a:endParaRPr lang="en-US" dirty="0">
              <a:solidFill>
                <a:srgbClr val="00B050"/>
              </a:solidFill>
              <a:cs typeface="B Lotus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dirty="0" smtClean="0">
              <a:cs typeface="B Lotus" pitchFamily="2" charset="-78"/>
            </a:endParaRPr>
          </a:p>
          <a:p>
            <a:pPr algn="ctr">
              <a:buNone/>
            </a:pPr>
            <a:r>
              <a:rPr lang="fa-IR" dirty="0" smtClean="0">
                <a:cs typeface="B Lotus" pitchFamily="2" charset="-78"/>
              </a:rPr>
              <a:t>بانکهای اطلاعاتی موتورهای جستجوگری هستند که بخش قابل توجهی از اطلاعات علمی ناشران مختلف را به صورت نمایه و چکیده در اختیار کاربران قرار میدهند.</a:t>
            </a:r>
          </a:p>
          <a:p>
            <a:pPr algn="ctr">
              <a:buNone/>
            </a:pPr>
            <a:endParaRPr lang="fa-IR" dirty="0" smtClean="0">
              <a:cs typeface="B Lotus" pitchFamily="2" charset="-78"/>
            </a:endParaRPr>
          </a:p>
          <a:p>
            <a:pPr algn="ctr">
              <a:buNone/>
            </a:pPr>
            <a:r>
              <a:rPr lang="fa-IR" dirty="0" smtClean="0">
                <a:cs typeface="B Lotus" pitchFamily="2" charset="-78"/>
              </a:rPr>
              <a:t>در صورت اشتراک ناشران، لینک به </a:t>
            </a:r>
            <a:r>
              <a:rPr lang="en-US" dirty="0" smtClean="0">
                <a:cs typeface="B Lotus" pitchFamily="2" charset="-78"/>
              </a:rPr>
              <a:t>Full text</a:t>
            </a:r>
            <a:r>
              <a:rPr lang="fa-IR" dirty="0" smtClean="0">
                <a:cs typeface="B Lotus" pitchFamily="2" charset="-78"/>
              </a:rPr>
              <a:t> نیز ایجاد میشود. </a:t>
            </a:r>
            <a:endParaRPr lang="en-US" dirty="0">
              <a:cs typeface="B Lotus" pitchFamily="2" charset="-78"/>
            </a:endParaRPr>
          </a:p>
        </p:txBody>
      </p:sp>
      <p:pic>
        <p:nvPicPr>
          <p:cNvPr id="4" name="Picture 3" descr="dgee06_e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4919682"/>
            <a:ext cx="1901502" cy="1724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Scopus - Sources - Windows Internet Explorer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6632"/>
            <a:ext cx="9144000" cy="6741368"/>
          </a:xfrm>
        </p:spPr>
      </p:pic>
    </p:spTree>
    <p:extLst>
      <p:ext uri="{BB962C8B-B14F-4D97-AF65-F5344CB8AC3E}">
        <p14:creationId xmlns:p14="http://schemas.microsoft.com/office/powerpoint/2010/main" val="8333076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JR - Map Generator - Windows Internet Explorer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68"/>
            <a:ext cx="9144000" cy="6858768"/>
          </a:xfrm>
        </p:spPr>
      </p:pic>
    </p:spTree>
    <p:extLst>
      <p:ext uri="{BB962C8B-B14F-4D97-AF65-F5344CB8AC3E}">
        <p14:creationId xmlns:p14="http://schemas.microsoft.com/office/powerpoint/2010/main" val="26738526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Subject Area: Business, Management, and Accounting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Subject </a:t>
            </a:r>
            <a:r>
              <a:rPr lang="en-US" sz="2800" dirty="0" smtClean="0">
                <a:solidFill>
                  <a:schemeClr val="bg1"/>
                </a:solidFill>
              </a:rPr>
              <a:t>Category: Management Information System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5336913"/>
              </p:ext>
            </p:extLst>
          </p:nvPr>
        </p:nvGraphicFramePr>
        <p:xfrm>
          <a:off x="1389682" y="1590558"/>
          <a:ext cx="6364636" cy="454524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591159"/>
                <a:gridCol w="1591159"/>
                <a:gridCol w="1591159"/>
                <a:gridCol w="1591159"/>
              </a:tblGrid>
              <a:tr h="282873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70718" marR="70718" marT="35359" marB="3535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</a:rPr>
                        <a:t>Middle East</a:t>
                      </a:r>
                    </a:p>
                  </a:txBody>
                  <a:tcPr marL="70718" marR="70718" marT="35359" marB="3535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</a:rPr>
                        <a:t>Iran</a:t>
                      </a:r>
                    </a:p>
                  </a:txBody>
                  <a:tcPr marL="70718" marR="70718" marT="35359" marB="3535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</a:rPr>
                        <a:t>Northern America</a:t>
                      </a:r>
                    </a:p>
                  </a:txBody>
                  <a:tcPr marL="70718" marR="70718" marT="35359" marB="35359" anchor="ctr">
                    <a:noFill/>
                  </a:tcPr>
                </a:tc>
              </a:tr>
              <a:tr h="282873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1996</a:t>
                      </a:r>
                    </a:p>
                  </a:txBody>
                  <a:tcPr marL="70718" marR="70718" marT="35359" marB="35359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18</a:t>
                      </a:r>
                    </a:p>
                  </a:txBody>
                  <a:tcPr marL="70718" marR="70718" marT="35359" marB="35359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70718" marR="70718" marT="35359" marB="35359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1,053</a:t>
                      </a:r>
                    </a:p>
                  </a:txBody>
                  <a:tcPr marL="70718" marR="70718" marT="35359" marB="35359" anchor="ctr">
                    <a:noFill/>
                  </a:tcPr>
                </a:tc>
              </a:tr>
              <a:tr h="282873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1997</a:t>
                      </a:r>
                    </a:p>
                  </a:txBody>
                  <a:tcPr marL="70718" marR="70718" marT="35359" marB="35359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13</a:t>
                      </a:r>
                    </a:p>
                  </a:txBody>
                  <a:tcPr marL="70718" marR="70718" marT="35359" marB="35359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marL="70718" marR="70718" marT="35359" marB="35359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433</a:t>
                      </a:r>
                    </a:p>
                  </a:txBody>
                  <a:tcPr marL="70718" marR="70718" marT="35359" marB="35359" anchor="ctr">
                    <a:noFill/>
                  </a:tcPr>
                </a:tc>
              </a:tr>
              <a:tr h="282873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1998</a:t>
                      </a:r>
                    </a:p>
                  </a:txBody>
                  <a:tcPr marL="70718" marR="70718" marT="35359" marB="35359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 marL="70718" marR="70718" marT="35359" marB="35359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marL="70718" marR="70718" marT="35359" marB="35359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706</a:t>
                      </a:r>
                    </a:p>
                  </a:txBody>
                  <a:tcPr marL="70718" marR="70718" marT="35359" marB="35359" anchor="ctr">
                    <a:noFill/>
                  </a:tcPr>
                </a:tc>
              </a:tr>
              <a:tr h="282873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1999</a:t>
                      </a:r>
                    </a:p>
                  </a:txBody>
                  <a:tcPr marL="70718" marR="70718" marT="35359" marB="35359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12</a:t>
                      </a:r>
                    </a:p>
                  </a:txBody>
                  <a:tcPr marL="70718" marR="70718" marT="35359" marB="35359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marL="70718" marR="70718" marT="35359" marB="35359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244</a:t>
                      </a:r>
                    </a:p>
                  </a:txBody>
                  <a:tcPr marL="70718" marR="70718" marT="35359" marB="35359" anchor="ctr">
                    <a:noFill/>
                  </a:tcPr>
                </a:tc>
              </a:tr>
              <a:tr h="282873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2000</a:t>
                      </a:r>
                    </a:p>
                  </a:txBody>
                  <a:tcPr marL="70718" marR="70718" marT="35359" marB="35359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 marL="70718" marR="70718" marT="35359" marB="35359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70718" marR="70718" marT="35359" marB="35359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282</a:t>
                      </a:r>
                    </a:p>
                  </a:txBody>
                  <a:tcPr marL="70718" marR="70718" marT="35359" marB="35359" anchor="ctr">
                    <a:noFill/>
                  </a:tcPr>
                </a:tc>
              </a:tr>
              <a:tr h="282873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2001</a:t>
                      </a:r>
                    </a:p>
                  </a:txBody>
                  <a:tcPr marL="70718" marR="70718" marT="35359" marB="35359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 marL="70718" marR="70718" marT="35359" marB="35359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marL="70718" marR="70718" marT="35359" marB="35359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318</a:t>
                      </a:r>
                    </a:p>
                  </a:txBody>
                  <a:tcPr marL="70718" marR="70718" marT="35359" marB="35359" anchor="ctr">
                    <a:noFill/>
                  </a:tcPr>
                </a:tc>
              </a:tr>
              <a:tr h="282873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2002</a:t>
                      </a:r>
                    </a:p>
                  </a:txBody>
                  <a:tcPr marL="70718" marR="70718" marT="35359" marB="35359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 marL="70718" marR="70718" marT="35359" marB="35359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marL="70718" marR="70718" marT="35359" marB="35359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308</a:t>
                      </a:r>
                    </a:p>
                  </a:txBody>
                  <a:tcPr marL="70718" marR="70718" marT="35359" marB="35359" anchor="ctr">
                    <a:noFill/>
                  </a:tcPr>
                </a:tc>
              </a:tr>
              <a:tr h="282873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2003</a:t>
                      </a:r>
                    </a:p>
                  </a:txBody>
                  <a:tcPr marL="70718" marR="70718" marT="35359" marB="35359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16</a:t>
                      </a:r>
                    </a:p>
                  </a:txBody>
                  <a:tcPr marL="70718" marR="70718" marT="35359" marB="35359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marL="70718" marR="70718" marT="35359" marB="35359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332</a:t>
                      </a:r>
                    </a:p>
                  </a:txBody>
                  <a:tcPr marL="70718" marR="70718" marT="35359" marB="35359" anchor="ctr">
                    <a:noFill/>
                  </a:tcPr>
                </a:tc>
              </a:tr>
              <a:tr h="282873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2004</a:t>
                      </a:r>
                    </a:p>
                  </a:txBody>
                  <a:tcPr marL="70718" marR="70718" marT="35359" marB="35359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11</a:t>
                      </a:r>
                    </a:p>
                  </a:txBody>
                  <a:tcPr marL="70718" marR="70718" marT="35359" marB="35359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marL="70718" marR="70718" marT="35359" marB="35359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301</a:t>
                      </a:r>
                    </a:p>
                  </a:txBody>
                  <a:tcPr marL="70718" marR="70718" marT="35359" marB="35359" anchor="ctr">
                    <a:noFill/>
                  </a:tcPr>
                </a:tc>
              </a:tr>
              <a:tr h="282873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2005</a:t>
                      </a:r>
                    </a:p>
                  </a:txBody>
                  <a:tcPr marL="70718" marR="70718" marT="35359" marB="35359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27</a:t>
                      </a:r>
                    </a:p>
                  </a:txBody>
                  <a:tcPr marL="70718" marR="70718" marT="35359" marB="35359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marL="70718" marR="70718" marT="35359" marB="35359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376</a:t>
                      </a:r>
                    </a:p>
                  </a:txBody>
                  <a:tcPr marL="70718" marR="70718" marT="35359" marB="35359" anchor="ctr">
                    <a:noFill/>
                  </a:tcPr>
                </a:tc>
              </a:tr>
              <a:tr h="282873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2006</a:t>
                      </a:r>
                    </a:p>
                  </a:txBody>
                  <a:tcPr marL="70718" marR="70718" marT="35359" marB="35359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46</a:t>
                      </a:r>
                    </a:p>
                  </a:txBody>
                  <a:tcPr marL="70718" marR="70718" marT="35359" marB="35359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marL="70718" marR="70718" marT="35359" marB="35359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519</a:t>
                      </a:r>
                    </a:p>
                  </a:txBody>
                  <a:tcPr marL="70718" marR="70718" marT="35359" marB="35359" anchor="ctr">
                    <a:noFill/>
                  </a:tcPr>
                </a:tc>
              </a:tr>
              <a:tr h="282873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2007</a:t>
                      </a:r>
                    </a:p>
                  </a:txBody>
                  <a:tcPr marL="70718" marR="70718" marT="35359" marB="35359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41</a:t>
                      </a:r>
                    </a:p>
                  </a:txBody>
                  <a:tcPr marL="70718" marR="70718" marT="35359" marB="35359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marL="70718" marR="70718" marT="35359" marB="35359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582</a:t>
                      </a:r>
                    </a:p>
                  </a:txBody>
                  <a:tcPr marL="70718" marR="70718" marT="35359" marB="35359" anchor="ctr">
                    <a:noFill/>
                  </a:tcPr>
                </a:tc>
              </a:tr>
              <a:tr h="282873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2008</a:t>
                      </a:r>
                    </a:p>
                  </a:txBody>
                  <a:tcPr marL="70718" marR="70718" marT="35359" marB="35359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67</a:t>
                      </a:r>
                    </a:p>
                  </a:txBody>
                  <a:tcPr marL="70718" marR="70718" marT="35359" marB="35359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15</a:t>
                      </a:r>
                    </a:p>
                  </a:txBody>
                  <a:tcPr marL="70718" marR="70718" marT="35359" marB="35359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584</a:t>
                      </a:r>
                    </a:p>
                  </a:txBody>
                  <a:tcPr marL="70718" marR="70718" marT="35359" marB="35359" anchor="ctr">
                    <a:noFill/>
                  </a:tcPr>
                </a:tc>
              </a:tr>
              <a:tr h="282873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2009</a:t>
                      </a:r>
                    </a:p>
                  </a:txBody>
                  <a:tcPr marL="70718" marR="70718" marT="35359" marB="35359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63</a:t>
                      </a:r>
                    </a:p>
                  </a:txBody>
                  <a:tcPr marL="70718" marR="70718" marT="35359" marB="35359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12</a:t>
                      </a:r>
                    </a:p>
                  </a:txBody>
                  <a:tcPr marL="70718" marR="70718" marT="35359" marB="35359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512</a:t>
                      </a:r>
                    </a:p>
                  </a:txBody>
                  <a:tcPr marL="70718" marR="70718" marT="35359" marB="35359" anchor="ctr">
                    <a:noFill/>
                  </a:tcPr>
                </a:tc>
              </a:tr>
              <a:tr h="282873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2010</a:t>
                      </a:r>
                    </a:p>
                  </a:txBody>
                  <a:tcPr marL="70718" marR="70718" marT="35359" marB="35359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84</a:t>
                      </a:r>
                    </a:p>
                  </a:txBody>
                  <a:tcPr marL="70718" marR="70718" marT="35359" marB="35359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14</a:t>
                      </a:r>
                    </a:p>
                  </a:txBody>
                  <a:tcPr marL="70718" marR="70718" marT="35359" marB="35359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689</a:t>
                      </a:r>
                    </a:p>
                  </a:txBody>
                  <a:tcPr marL="70718" marR="70718" marT="35359" marB="35359" anchor="ctr">
                    <a:noFill/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348332" y="16346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2678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en-US" sz="2400" dirty="0"/>
              <a:t>Subject Area: Business, Management, and Accounting</a:t>
            </a:r>
            <a:br>
              <a:rPr lang="en-US" sz="2400" dirty="0"/>
            </a:br>
            <a:r>
              <a:rPr lang="en-US" sz="2400" dirty="0"/>
              <a:t>Subject Category: Organizational Behavior and </a:t>
            </a:r>
            <a:r>
              <a:rPr lang="en-US" sz="2400" dirty="0" smtClean="0"/>
              <a:t>HRM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929484"/>
              </p:ext>
            </p:extLst>
          </p:nvPr>
        </p:nvGraphicFramePr>
        <p:xfrm>
          <a:off x="1389682" y="1590558"/>
          <a:ext cx="6364636" cy="454524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91159"/>
                <a:gridCol w="1591159"/>
                <a:gridCol w="1591159"/>
                <a:gridCol w="1591159"/>
              </a:tblGrid>
              <a:tr h="282873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70718" marR="70718" marT="35359" marB="353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Middle East</a:t>
                      </a:r>
                    </a:p>
                  </a:txBody>
                  <a:tcPr marL="70718" marR="70718" marT="35359" marB="353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</a:rPr>
                        <a:t>Iran</a:t>
                      </a:r>
                    </a:p>
                  </a:txBody>
                  <a:tcPr marL="70718" marR="70718" marT="35359" marB="353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Northern America</a:t>
                      </a:r>
                    </a:p>
                  </a:txBody>
                  <a:tcPr marL="70718" marR="70718" marT="35359" marB="35359" anchor="ctr"/>
                </a:tc>
              </a:tr>
              <a:tr h="282873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1996</a:t>
                      </a:r>
                    </a:p>
                  </a:txBody>
                  <a:tcPr marL="70718" marR="70718" marT="35359" marB="35359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 marL="70718" marR="70718" marT="35359" marB="35359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70718" marR="70718" marT="35359" marB="35359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461</a:t>
                      </a:r>
                    </a:p>
                  </a:txBody>
                  <a:tcPr marL="70718" marR="70718" marT="35359" marB="35359" anchor="ctr"/>
                </a:tc>
              </a:tr>
              <a:tr h="282873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1997</a:t>
                      </a:r>
                    </a:p>
                  </a:txBody>
                  <a:tcPr marL="70718" marR="70718" marT="35359" marB="35359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12</a:t>
                      </a:r>
                    </a:p>
                  </a:txBody>
                  <a:tcPr marL="70718" marR="70718" marT="35359" marB="35359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marL="70718" marR="70718" marT="35359" marB="35359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437</a:t>
                      </a:r>
                    </a:p>
                  </a:txBody>
                  <a:tcPr marL="70718" marR="70718" marT="35359" marB="35359" anchor="ctr"/>
                </a:tc>
              </a:tr>
              <a:tr h="282873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1998</a:t>
                      </a:r>
                    </a:p>
                  </a:txBody>
                  <a:tcPr marL="70718" marR="70718" marT="35359" marB="35359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15</a:t>
                      </a:r>
                    </a:p>
                  </a:txBody>
                  <a:tcPr marL="70718" marR="70718" marT="35359" marB="35359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marL="70718" marR="70718" marT="35359" marB="35359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454</a:t>
                      </a:r>
                    </a:p>
                  </a:txBody>
                  <a:tcPr marL="70718" marR="70718" marT="35359" marB="35359" anchor="ctr"/>
                </a:tc>
              </a:tr>
              <a:tr h="282873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1999</a:t>
                      </a:r>
                    </a:p>
                  </a:txBody>
                  <a:tcPr marL="70718" marR="70718" marT="35359" marB="35359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26</a:t>
                      </a:r>
                    </a:p>
                  </a:txBody>
                  <a:tcPr marL="70718" marR="70718" marT="35359" marB="35359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marL="70718" marR="70718" marT="35359" marB="35359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435</a:t>
                      </a:r>
                    </a:p>
                  </a:txBody>
                  <a:tcPr marL="70718" marR="70718" marT="35359" marB="35359" anchor="ctr"/>
                </a:tc>
              </a:tr>
              <a:tr h="282873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2000</a:t>
                      </a:r>
                    </a:p>
                  </a:txBody>
                  <a:tcPr marL="70718" marR="70718" marT="35359" marB="35359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14</a:t>
                      </a:r>
                    </a:p>
                  </a:txBody>
                  <a:tcPr marL="70718" marR="70718" marT="35359" marB="35359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marL="70718" marR="70718" marT="35359" marB="35359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343</a:t>
                      </a:r>
                    </a:p>
                  </a:txBody>
                  <a:tcPr marL="70718" marR="70718" marT="35359" marB="35359" anchor="ctr"/>
                </a:tc>
              </a:tr>
              <a:tr h="282873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2001</a:t>
                      </a:r>
                    </a:p>
                  </a:txBody>
                  <a:tcPr marL="70718" marR="70718" marT="35359" marB="35359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18</a:t>
                      </a:r>
                    </a:p>
                  </a:txBody>
                  <a:tcPr marL="70718" marR="70718" marT="35359" marB="35359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marL="70718" marR="70718" marT="35359" marB="35359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362</a:t>
                      </a:r>
                    </a:p>
                  </a:txBody>
                  <a:tcPr marL="70718" marR="70718" marT="35359" marB="35359" anchor="ctr"/>
                </a:tc>
              </a:tr>
              <a:tr h="282873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2002</a:t>
                      </a:r>
                    </a:p>
                  </a:txBody>
                  <a:tcPr marL="70718" marR="70718" marT="35359" marB="35359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19</a:t>
                      </a:r>
                    </a:p>
                  </a:txBody>
                  <a:tcPr marL="70718" marR="70718" marT="35359" marB="35359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marL="70718" marR="70718" marT="35359" marB="35359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408</a:t>
                      </a:r>
                    </a:p>
                  </a:txBody>
                  <a:tcPr marL="70718" marR="70718" marT="35359" marB="35359" anchor="ctr"/>
                </a:tc>
              </a:tr>
              <a:tr h="282873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2003</a:t>
                      </a:r>
                    </a:p>
                  </a:txBody>
                  <a:tcPr marL="70718" marR="70718" marT="35359" marB="35359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26</a:t>
                      </a:r>
                    </a:p>
                  </a:txBody>
                  <a:tcPr marL="70718" marR="70718" marT="35359" marB="35359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marL="70718" marR="70718" marT="35359" marB="35359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480</a:t>
                      </a:r>
                    </a:p>
                  </a:txBody>
                  <a:tcPr marL="70718" marR="70718" marT="35359" marB="35359" anchor="ctr"/>
                </a:tc>
              </a:tr>
              <a:tr h="282873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2004</a:t>
                      </a:r>
                    </a:p>
                  </a:txBody>
                  <a:tcPr marL="70718" marR="70718" marT="35359" marB="35359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19</a:t>
                      </a:r>
                    </a:p>
                  </a:txBody>
                  <a:tcPr marL="70718" marR="70718" marT="35359" marB="35359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marL="70718" marR="70718" marT="35359" marB="35359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335</a:t>
                      </a:r>
                    </a:p>
                  </a:txBody>
                  <a:tcPr marL="70718" marR="70718" marT="35359" marB="35359" anchor="ctr"/>
                </a:tc>
              </a:tr>
              <a:tr h="282873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2005</a:t>
                      </a:r>
                    </a:p>
                  </a:txBody>
                  <a:tcPr marL="70718" marR="70718" marT="35359" marB="35359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27</a:t>
                      </a:r>
                    </a:p>
                  </a:txBody>
                  <a:tcPr marL="70718" marR="70718" marT="35359" marB="35359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marL="70718" marR="70718" marT="35359" marB="35359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383</a:t>
                      </a:r>
                    </a:p>
                  </a:txBody>
                  <a:tcPr marL="70718" marR="70718" marT="35359" marB="35359" anchor="ctr"/>
                </a:tc>
              </a:tr>
              <a:tr h="282873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2006</a:t>
                      </a:r>
                    </a:p>
                  </a:txBody>
                  <a:tcPr marL="70718" marR="70718" marT="35359" marB="35359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35</a:t>
                      </a:r>
                    </a:p>
                  </a:txBody>
                  <a:tcPr marL="70718" marR="70718" marT="35359" marB="35359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marL="70718" marR="70718" marT="35359" marB="35359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505</a:t>
                      </a:r>
                    </a:p>
                  </a:txBody>
                  <a:tcPr marL="70718" marR="70718" marT="35359" marB="35359" anchor="ctr"/>
                </a:tc>
              </a:tr>
              <a:tr h="282873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2007</a:t>
                      </a:r>
                    </a:p>
                  </a:txBody>
                  <a:tcPr marL="70718" marR="70718" marT="35359" marB="35359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37</a:t>
                      </a:r>
                    </a:p>
                  </a:txBody>
                  <a:tcPr marL="70718" marR="70718" marT="35359" marB="35359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marL="70718" marR="70718" marT="35359" marB="35359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482</a:t>
                      </a:r>
                    </a:p>
                  </a:txBody>
                  <a:tcPr marL="70718" marR="70718" marT="35359" marB="35359" anchor="ctr"/>
                </a:tc>
              </a:tr>
              <a:tr h="282873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2008</a:t>
                      </a:r>
                    </a:p>
                  </a:txBody>
                  <a:tcPr marL="70718" marR="70718" marT="35359" marB="35359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36</a:t>
                      </a:r>
                    </a:p>
                  </a:txBody>
                  <a:tcPr marL="70718" marR="70718" marT="35359" marB="35359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marL="70718" marR="70718" marT="35359" marB="35359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617</a:t>
                      </a:r>
                    </a:p>
                  </a:txBody>
                  <a:tcPr marL="70718" marR="70718" marT="35359" marB="35359" anchor="ctr"/>
                </a:tc>
              </a:tr>
              <a:tr h="282873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2009</a:t>
                      </a:r>
                    </a:p>
                  </a:txBody>
                  <a:tcPr marL="70718" marR="70718" marT="35359" marB="35359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53</a:t>
                      </a:r>
                    </a:p>
                  </a:txBody>
                  <a:tcPr marL="70718" marR="70718" marT="35359" marB="35359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marL="70718" marR="70718" marT="35359" marB="35359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796</a:t>
                      </a:r>
                    </a:p>
                  </a:txBody>
                  <a:tcPr marL="70718" marR="70718" marT="35359" marB="35359" anchor="ctr"/>
                </a:tc>
              </a:tr>
              <a:tr h="282873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2010</a:t>
                      </a:r>
                    </a:p>
                  </a:txBody>
                  <a:tcPr marL="70718" marR="70718" marT="35359" marB="35359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52</a:t>
                      </a:r>
                    </a:p>
                  </a:txBody>
                  <a:tcPr marL="70718" marR="70718" marT="35359" marB="35359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70718" marR="70718" marT="35359" marB="35359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1,153</a:t>
                      </a:r>
                    </a:p>
                  </a:txBody>
                  <a:tcPr marL="70718" marR="70718" marT="35359" marB="35359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463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85794"/>
            <a:ext cx="7772400" cy="2528904"/>
          </a:xfrm>
        </p:spPr>
        <p:txBody>
          <a:bodyPr>
            <a:normAutofit/>
          </a:bodyPr>
          <a:lstStyle/>
          <a:p>
            <a:r>
              <a:rPr lang="fa-IR" b="1" dirty="0" smtClean="0">
                <a:solidFill>
                  <a:schemeClr val="bg1"/>
                </a:solidFill>
                <a:cs typeface="B Lotus" pitchFamily="2" charset="-78"/>
              </a:rPr>
              <a:t> </a:t>
            </a:r>
            <a:r>
              <a:rPr lang="en-US" b="1" dirty="0" smtClean="0">
                <a:solidFill>
                  <a:schemeClr val="bg1"/>
                </a:solidFill>
                <a:cs typeface="B Lotus" pitchFamily="2" charset="-78"/>
              </a:rPr>
              <a:t>ISI</a:t>
            </a:r>
            <a:r>
              <a:rPr lang="fa-IR" b="1" dirty="0" smtClean="0">
                <a:solidFill>
                  <a:schemeClr val="bg1"/>
                </a:solidFill>
                <a:cs typeface="B Lotus" pitchFamily="2" charset="-78"/>
              </a:rPr>
              <a:t> چیست؟</a:t>
            </a:r>
            <a:br>
              <a:rPr lang="fa-IR" b="1" dirty="0" smtClean="0">
                <a:solidFill>
                  <a:schemeClr val="bg1"/>
                </a:solidFill>
                <a:cs typeface="B Lotus" pitchFamily="2" charset="-78"/>
              </a:rPr>
            </a:b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ISI</a:t>
            </a:r>
            <a:r>
              <a:rPr lang="en-US" sz="3600" i="1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= </a:t>
            </a:r>
            <a:r>
              <a:rPr lang="en-US" sz="3600" b="1" dirty="0" smtClean="0">
                <a:solidFill>
                  <a:schemeClr val="bg1"/>
                </a:solidFill>
              </a:rPr>
              <a:t>I</a:t>
            </a:r>
            <a:r>
              <a:rPr lang="en-US" sz="3600" dirty="0" smtClean="0">
                <a:solidFill>
                  <a:schemeClr val="bg1"/>
                </a:solidFill>
              </a:rPr>
              <a:t>nstitute for </a:t>
            </a:r>
            <a:r>
              <a:rPr lang="en-US" sz="3600" b="1" dirty="0" smtClean="0">
                <a:solidFill>
                  <a:schemeClr val="bg1"/>
                </a:solidFill>
              </a:rPr>
              <a:t>S</a:t>
            </a:r>
            <a:r>
              <a:rPr lang="en-US" sz="3600" dirty="0" smtClean="0">
                <a:solidFill>
                  <a:schemeClr val="bg1"/>
                </a:solidFill>
              </a:rPr>
              <a:t>cientific </a:t>
            </a:r>
            <a:r>
              <a:rPr lang="en-US" sz="3600" b="1" dirty="0" smtClean="0">
                <a:solidFill>
                  <a:schemeClr val="bg1"/>
                </a:solidFill>
              </a:rPr>
              <a:t>I</a:t>
            </a:r>
            <a:r>
              <a:rPr lang="en-US" sz="3600" dirty="0" smtClean="0">
                <a:solidFill>
                  <a:schemeClr val="bg1"/>
                </a:solidFill>
              </a:rPr>
              <a:t>nformation</a:t>
            </a:r>
            <a:br>
              <a:rPr lang="en-US" sz="3600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  <a:cs typeface="B Lotus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2928934"/>
            <a:ext cx="8072494" cy="3000396"/>
          </a:xfrm>
        </p:spPr>
        <p:txBody>
          <a:bodyPr>
            <a:normAutofit fontScale="85000" lnSpcReduction="20000"/>
          </a:bodyPr>
          <a:lstStyle/>
          <a:p>
            <a:r>
              <a:rPr lang="fa-IR" dirty="0" smtClean="0">
                <a:solidFill>
                  <a:schemeClr val="tx1"/>
                </a:solidFill>
                <a:cs typeface="B Lotus" pitchFamily="2" charset="-78"/>
              </a:rPr>
              <a:t>این موسسه به پژوهشگران در  مرجع شناسی کمک میکند و ارجاعات مجلات تخصصی را تحلیل می‌نماید. پایگاه داده‌های این موسسه دربرگیرنده تعداد زیادی از مجلات تخصصی رشته‌های مختلف است. </a:t>
            </a:r>
          </a:p>
          <a:p>
            <a:endParaRPr lang="fa-IR" dirty="0" smtClean="0">
              <a:solidFill>
                <a:schemeClr val="tx1"/>
              </a:solidFill>
              <a:cs typeface="B Lotus" pitchFamily="2" charset="-78"/>
            </a:endParaRPr>
          </a:p>
          <a:p>
            <a:r>
              <a:rPr lang="fa-IR" dirty="0" smtClean="0">
                <a:solidFill>
                  <a:schemeClr val="tx1"/>
                </a:solidFill>
                <a:cs typeface="B Lotus" pitchFamily="2" charset="-78"/>
              </a:rPr>
              <a:t>هر سال </a:t>
            </a:r>
            <a:r>
              <a:rPr lang="en-US" dirty="0" smtClean="0">
                <a:solidFill>
                  <a:schemeClr val="tx1"/>
                </a:solidFill>
                <a:cs typeface="B Lotus" pitchFamily="2" charset="-78"/>
              </a:rPr>
              <a:t>ISI</a:t>
            </a:r>
            <a:r>
              <a:rPr lang="fa-IR" dirty="0" smtClean="0">
                <a:solidFill>
                  <a:schemeClr val="tx1"/>
                </a:solidFill>
                <a:cs typeface="B Lotus" pitchFamily="2" charset="-78"/>
              </a:rPr>
              <a:t> گزارشی از ارجاعات کلیه مجله‌ها منتشر میکند</a:t>
            </a:r>
          </a:p>
          <a:p>
            <a:r>
              <a:rPr lang="fa-IR" dirty="0" smtClean="0">
                <a:solidFill>
                  <a:schemeClr val="tx1"/>
                </a:solidFill>
                <a:cs typeface="B Lotus" pitchFamily="2" charset="-78"/>
              </a:rPr>
              <a:t>(</a:t>
            </a:r>
            <a:r>
              <a:rPr lang="en-US" sz="2400" dirty="0" smtClean="0">
                <a:solidFill>
                  <a:schemeClr val="tx1"/>
                </a:solidFill>
                <a:cs typeface="B Lotus" pitchFamily="2" charset="-78"/>
              </a:rPr>
              <a:t>Annual Citation Report</a:t>
            </a:r>
            <a:r>
              <a:rPr lang="fa-IR" dirty="0" smtClean="0">
                <a:solidFill>
                  <a:schemeClr val="tx1"/>
                </a:solidFill>
                <a:cs typeface="B Lotus" pitchFamily="2" charset="-78"/>
              </a:rPr>
              <a:t>) که در آن امتیاز (</a:t>
            </a:r>
            <a:r>
              <a:rPr lang="en-US" sz="2400" dirty="0" smtClean="0">
                <a:solidFill>
                  <a:schemeClr val="tx1"/>
                </a:solidFill>
                <a:cs typeface="B Lotus" pitchFamily="2" charset="-78"/>
              </a:rPr>
              <a:t>impact factor</a:t>
            </a:r>
            <a:r>
              <a:rPr lang="fa-IR" dirty="0" smtClean="0">
                <a:solidFill>
                  <a:schemeClr val="tx1"/>
                </a:solidFill>
                <a:cs typeface="B Lotus" pitchFamily="2" charset="-78"/>
              </a:rPr>
              <a:t>) هر مجله نشان‌دهنده غنای علمی و رتبه آن در میان سایر مجلات یک رشته به خصوص است.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Google - Windows Internet Explorer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40768"/>
            <a:ext cx="9144000" cy="4680520"/>
          </a:xfrm>
        </p:spPr>
      </p:pic>
    </p:spTree>
    <p:extLst>
      <p:ext uri="{BB962C8B-B14F-4D97-AF65-F5344CB8AC3E}">
        <p14:creationId xmlns:p14="http://schemas.microsoft.com/office/powerpoint/2010/main" val="225404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ight Arrow 2"/>
          <p:cNvSpPr/>
          <p:nvPr/>
        </p:nvSpPr>
        <p:spPr>
          <a:xfrm>
            <a:off x="3786182" y="4786322"/>
            <a:ext cx="928694" cy="21431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~1\Melika\LOCALS~1\Temp\msohtmlclip1\01\clip_image0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562350" cy="752475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14356"/>
            <a:ext cx="9144000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val 8"/>
          <p:cNvSpPr/>
          <p:nvPr/>
        </p:nvSpPr>
        <p:spPr>
          <a:xfrm>
            <a:off x="7786710" y="1071546"/>
            <a:ext cx="428628" cy="28575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1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7786710" y="1500174"/>
            <a:ext cx="428628" cy="28575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2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7786710" y="2143116"/>
            <a:ext cx="428628" cy="28575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3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3000364" y="1785926"/>
            <a:ext cx="428628" cy="2857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4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357686" y="4143380"/>
            <a:ext cx="428628" cy="28575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5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4429124" y="5000636"/>
            <a:ext cx="428628" cy="28575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6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7215206" y="5643578"/>
            <a:ext cx="428628" cy="28575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116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142844" y="2285992"/>
            <a:ext cx="428628" cy="28575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1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358214" y="2214554"/>
            <a:ext cx="428628" cy="28575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2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643042" y="3500438"/>
            <a:ext cx="428628" cy="28575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3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000364" y="4500570"/>
            <a:ext cx="428628" cy="2857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4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14282" y="2928934"/>
            <a:ext cx="428628" cy="28575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43"/>
          <a:stretch>
            <a:fillRect/>
          </a:stretch>
        </p:blipFill>
        <p:spPr bwMode="auto">
          <a:xfrm>
            <a:off x="642910" y="-24"/>
            <a:ext cx="8501090" cy="683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142844" y="0"/>
            <a:ext cx="428628" cy="28575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1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42844" y="571480"/>
            <a:ext cx="428628" cy="28575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2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42844" y="928670"/>
            <a:ext cx="428628" cy="28575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3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42844" y="1285860"/>
            <a:ext cx="428628" cy="2857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4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42844" y="1643050"/>
            <a:ext cx="428628" cy="28575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5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42844" y="2714620"/>
            <a:ext cx="428628" cy="28575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6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8072462" y="214290"/>
            <a:ext cx="428628" cy="28575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500306"/>
            <a:ext cx="8229600" cy="1143000"/>
          </a:xfrm>
        </p:spPr>
        <p:txBody>
          <a:bodyPr/>
          <a:lstStyle/>
          <a:p>
            <a:r>
              <a:rPr lang="fa-IR" b="1" dirty="0" smtClean="0">
                <a:solidFill>
                  <a:schemeClr val="bg1"/>
                </a:solidFill>
                <a:cs typeface="B Lotus" pitchFamily="2" charset="-78"/>
              </a:rPr>
              <a:t>کدام مجله </a:t>
            </a:r>
            <a:r>
              <a:rPr lang="en-US" b="1" dirty="0" smtClean="0">
                <a:solidFill>
                  <a:schemeClr val="bg1"/>
                </a:solidFill>
                <a:cs typeface="B Lotus" pitchFamily="2" charset="-78"/>
              </a:rPr>
              <a:t>ISI</a:t>
            </a:r>
            <a:r>
              <a:rPr lang="fa-IR" b="1" dirty="0" smtClean="0">
                <a:solidFill>
                  <a:schemeClr val="bg1"/>
                </a:solidFill>
                <a:cs typeface="B Lotus" pitchFamily="2" charset="-78"/>
              </a:rPr>
              <a:t> است؟</a:t>
            </a:r>
            <a:endParaRPr lang="en-US" b="1" dirty="0">
              <a:solidFill>
                <a:schemeClr val="bg1"/>
              </a:solidFill>
              <a:cs typeface="B Lotus" pitchFamily="2" charset="-78"/>
            </a:endParaRPr>
          </a:p>
        </p:txBody>
      </p:sp>
      <p:pic>
        <p:nvPicPr>
          <p:cNvPr id="4098" name="Picture 2" descr="http://research.ut.ac.ir/cao/databases/9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357430"/>
            <a:ext cx="1190628" cy="1190628"/>
          </a:xfrm>
          <a:prstGeom prst="rect">
            <a:avLst/>
          </a:prstGeom>
          <a:noFill/>
        </p:spPr>
      </p:pic>
      <p:pic>
        <p:nvPicPr>
          <p:cNvPr id="7" name="Picture 2" descr="http://research.ut.ac.ir/cao/databases/9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2428868"/>
            <a:ext cx="1190628" cy="1190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ight Arrow 2"/>
          <p:cNvSpPr/>
          <p:nvPr/>
        </p:nvSpPr>
        <p:spPr>
          <a:xfrm>
            <a:off x="3786182" y="4786322"/>
            <a:ext cx="928694" cy="21431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918"/>
            <a:ext cx="9080678" cy="571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2143108" y="1214422"/>
            <a:ext cx="428628" cy="28575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1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857356" y="3143248"/>
            <a:ext cx="428628" cy="28575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2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929190" y="2571744"/>
            <a:ext cx="428628" cy="28575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3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929190" y="2928934"/>
            <a:ext cx="428628" cy="2857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4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9215470" y="1857364"/>
            <a:ext cx="428628" cy="28575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~1\Melika\LOCALS~1\Temp\msohtmlclip1\01\clip_image0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2285984" y="1714488"/>
            <a:ext cx="428628" cy="28575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1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57158" y="2214554"/>
            <a:ext cx="428628" cy="28575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2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143372" y="3357562"/>
            <a:ext cx="428628" cy="28575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57166"/>
            <a:ext cx="8572529" cy="6215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Oval 3"/>
          <p:cNvSpPr/>
          <p:nvPr/>
        </p:nvSpPr>
        <p:spPr>
          <a:xfrm>
            <a:off x="1071538" y="2571744"/>
            <a:ext cx="428628" cy="28575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1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929190" y="1928802"/>
            <a:ext cx="428628" cy="28575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2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143108" y="2786058"/>
            <a:ext cx="428628" cy="28575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3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285852" y="5214950"/>
            <a:ext cx="428628" cy="2857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asic Search - ProQuest - Windows Internet Explorer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2656"/>
            <a:ext cx="9144000" cy="6066044"/>
          </a:xfrm>
        </p:spPr>
      </p:pic>
    </p:spTree>
    <p:extLst>
      <p:ext uri="{BB962C8B-B14F-4D97-AF65-F5344CB8AC3E}">
        <p14:creationId xmlns:p14="http://schemas.microsoft.com/office/powerpoint/2010/main" val="1094730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bg1"/>
                </a:solidFill>
                <a:cs typeface="0 Titr Bold" pitchFamily="2" charset="-78"/>
              </a:rPr>
              <a:t>فراتر از </a:t>
            </a:r>
            <a:r>
              <a:rPr lang="en-US" dirty="0" smtClean="0">
                <a:solidFill>
                  <a:schemeClr val="bg1"/>
                </a:solidFill>
                <a:cs typeface="0 Titr Bold" pitchFamily="2" charset="-78"/>
              </a:rPr>
              <a:t>Google</a:t>
            </a:r>
            <a:endParaRPr lang="en-US" dirty="0">
              <a:solidFill>
                <a:schemeClr val="bg1"/>
              </a:solidFill>
              <a:cs typeface="0 Titr Bold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fa-IR" dirty="0" smtClean="0"/>
          </a:p>
          <a:p>
            <a:pPr algn="l" rtl="0"/>
            <a:r>
              <a:rPr lang="en-US" dirty="0" smtClean="0"/>
              <a:t>Google Scholar</a:t>
            </a:r>
          </a:p>
          <a:p>
            <a:pPr algn="l" rtl="0"/>
            <a:endParaRPr lang="fa-IR" dirty="0" smtClean="0"/>
          </a:p>
          <a:p>
            <a:pPr algn="l" rtl="0"/>
            <a:endParaRPr lang="fa-IR" dirty="0" smtClean="0"/>
          </a:p>
          <a:p>
            <a:pPr marL="0" indent="0" algn="l" rtl="0">
              <a:buNone/>
            </a:pPr>
            <a:endParaRPr lang="fa-IR" dirty="0" smtClean="0"/>
          </a:p>
          <a:p>
            <a:pPr algn="l" rtl="0"/>
            <a:r>
              <a:rPr lang="en-US" dirty="0" smtClean="0"/>
              <a:t>Google Books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22860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000500"/>
            <a:ext cx="2235053" cy="167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761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earch Results - ProQuest Dissertations &amp; Theses: Social Sciences - ProQuest - Windows Internet Explorer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0" y="0"/>
            <a:ext cx="9161520" cy="6957392"/>
          </a:xfrm>
        </p:spPr>
      </p:pic>
    </p:spTree>
    <p:extLst>
      <p:ext uri="{BB962C8B-B14F-4D97-AF65-F5344CB8AC3E}">
        <p14:creationId xmlns:p14="http://schemas.microsoft.com/office/powerpoint/2010/main" val="1261442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a-IR" b="1" dirty="0" smtClean="0">
                <a:solidFill>
                  <a:schemeClr val="bg1"/>
                </a:solidFill>
                <a:cs typeface="B Lotus" pitchFamily="2" charset="-78"/>
              </a:rPr>
              <a:t>با انواع مقالات آشنا شویم!</a:t>
            </a:r>
            <a:endParaRPr lang="fa-IR" b="1" dirty="0">
              <a:solidFill>
                <a:schemeClr val="bg1"/>
              </a:solidFill>
              <a:cs typeface="B Lotus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endParaRPr lang="fa-IR" dirty="0" smtClean="0">
              <a:solidFill>
                <a:schemeClr val="accent2">
                  <a:lumMod val="75000"/>
                </a:schemeClr>
              </a:solidFill>
              <a:cs typeface="B Lotus" pitchFamily="2" charset="-78"/>
            </a:endParaRPr>
          </a:p>
          <a:p>
            <a:pPr lvl="0"/>
            <a:r>
              <a:rPr lang="fa-IR" dirty="0" smtClean="0">
                <a:solidFill>
                  <a:schemeClr val="accent2">
                    <a:lumMod val="75000"/>
                  </a:schemeClr>
                </a:solidFill>
                <a:cs typeface="B Lotus" pitchFamily="2" charset="-78"/>
              </a:rPr>
              <a:t>مقاله پژوهشی </a:t>
            </a:r>
            <a:r>
              <a:rPr lang="fa-IR" dirty="0" smtClean="0">
                <a:cs typeface="B Lotus" pitchFamily="2" charset="-78"/>
              </a:rPr>
              <a:t>(</a:t>
            </a:r>
            <a:r>
              <a:rPr lang="en-US" dirty="0" smtClean="0">
                <a:cs typeface="B Lotus" pitchFamily="2" charset="-78"/>
              </a:rPr>
              <a:t>Research paper</a:t>
            </a:r>
            <a:r>
              <a:rPr lang="fa-IR" dirty="0" smtClean="0">
                <a:cs typeface="B Lotus" pitchFamily="2" charset="-78"/>
              </a:rPr>
              <a:t>): مقالاتی که نتایج یک تحقیق انجام شده توسط یک یا گروهی از پژوهشگران را گزارش می‌کند. تحقیقاتی چون تحقیقات مدل‌سازی و آزمون مدل، تحقیقات پیمایشی یا تحقیقات تجربی. </a:t>
            </a:r>
            <a:r>
              <a:rPr lang="fa-IR" dirty="0" smtClean="0">
                <a:cs typeface="B Lotus" pitchFamily="2" charset="-78"/>
                <a:hlinkClick r:id="rId3" action="ppaction://hlinkfile"/>
              </a:rPr>
              <a:t>مثال</a:t>
            </a:r>
            <a:endParaRPr lang="fa-IR" dirty="0" smtClean="0">
              <a:cs typeface="B Lotus" pitchFamily="2" charset="-78"/>
            </a:endParaRPr>
          </a:p>
          <a:p>
            <a:r>
              <a:rPr lang="fa-IR" dirty="0" smtClean="0">
                <a:solidFill>
                  <a:schemeClr val="accent2">
                    <a:lumMod val="75000"/>
                  </a:schemeClr>
                </a:solidFill>
                <a:cs typeface="B Lotus" pitchFamily="2" charset="-78"/>
              </a:rPr>
              <a:t>مقاله مفهومی </a:t>
            </a:r>
            <a:r>
              <a:rPr lang="fa-IR" dirty="0" smtClean="0">
                <a:cs typeface="B Lotus" pitchFamily="2" charset="-78"/>
              </a:rPr>
              <a:t>(</a:t>
            </a:r>
            <a:r>
              <a:rPr lang="en-US" dirty="0" smtClean="0">
                <a:cs typeface="B Lotus" pitchFamily="2" charset="-78"/>
              </a:rPr>
              <a:t>Conceptual paper</a:t>
            </a:r>
            <a:r>
              <a:rPr lang="fa-IR" dirty="0" smtClean="0">
                <a:cs typeface="B Lotus" pitchFamily="2" charset="-78"/>
              </a:rPr>
              <a:t>): این مقالات در نتیجه یک تحقیق نوشته نشده‌اند ولی دارای فرضیه هستند. این مقالات دربرگیرندۀ بحث‌های فلسفی در مورد یک موضوع و مقایسه تحقیقات و اندیشه‌های سایر محققان است. </a:t>
            </a:r>
            <a:r>
              <a:rPr lang="fa-IR" dirty="0" smtClean="0">
                <a:cs typeface="B Lotus" pitchFamily="2" charset="-78"/>
                <a:hlinkClick r:id="rId4" action="ppaction://hlinkfile"/>
              </a:rPr>
              <a:t>مثال</a:t>
            </a:r>
            <a:endParaRPr lang="fa-IR" dirty="0" smtClean="0">
              <a:cs typeface="B Lotus" pitchFamily="2" charset="-78"/>
            </a:endParaRPr>
          </a:p>
          <a:p>
            <a:r>
              <a:rPr lang="fa-IR" dirty="0" smtClean="0">
                <a:solidFill>
                  <a:schemeClr val="accent2">
                    <a:lumMod val="75000"/>
                  </a:schemeClr>
                </a:solidFill>
                <a:cs typeface="B Lotus" pitchFamily="2" charset="-78"/>
              </a:rPr>
              <a:t>مقالات مروری </a:t>
            </a:r>
            <a:r>
              <a:rPr lang="fa-IR" dirty="0" smtClean="0">
                <a:cs typeface="B Lotus" pitchFamily="2" charset="-78"/>
              </a:rPr>
              <a:t>(</a:t>
            </a:r>
            <a:r>
              <a:rPr lang="en-US" dirty="0" smtClean="0">
                <a:cs typeface="B Lotus" pitchFamily="2" charset="-78"/>
              </a:rPr>
              <a:t>Literature review</a:t>
            </a:r>
            <a:r>
              <a:rPr lang="fa-IR" dirty="0" smtClean="0">
                <a:cs typeface="B Lotus" pitchFamily="2" charset="-78"/>
              </a:rPr>
              <a:t>): مقالاتی که هدف اصلی آن‌ها جمع‌آوری و توصیف تحقیقات انجام‌شده در مورد یک موضوع مشخص است. </a:t>
            </a:r>
            <a:r>
              <a:rPr lang="fa-IR" dirty="0" smtClean="0">
                <a:cs typeface="B Lotus" pitchFamily="2" charset="-78"/>
                <a:hlinkClick r:id="rId5" action="ppaction://hlinkfile"/>
              </a:rPr>
              <a:t>مثال</a:t>
            </a:r>
            <a:endParaRPr lang="fa-IR" dirty="0" smtClean="0">
              <a:cs typeface="B Lotus" pitchFamily="2" charset="-78"/>
            </a:endParaRPr>
          </a:p>
          <a:p>
            <a:r>
              <a:rPr lang="fa-IR" dirty="0" smtClean="0">
                <a:solidFill>
                  <a:schemeClr val="accent2">
                    <a:lumMod val="75000"/>
                  </a:schemeClr>
                </a:solidFill>
                <a:cs typeface="B Lotus" pitchFamily="2" charset="-78"/>
              </a:rPr>
              <a:t>مطالعات موردی </a:t>
            </a:r>
            <a:r>
              <a:rPr lang="fa-IR" dirty="0" smtClean="0">
                <a:cs typeface="B Lotus" pitchFamily="2" charset="-78"/>
              </a:rPr>
              <a:t>(</a:t>
            </a:r>
            <a:r>
              <a:rPr lang="en-US" dirty="0" smtClean="0">
                <a:cs typeface="B Lotus" pitchFamily="2" charset="-78"/>
              </a:rPr>
              <a:t>Case study</a:t>
            </a:r>
            <a:r>
              <a:rPr lang="fa-IR" dirty="0" smtClean="0">
                <a:cs typeface="B Lotus" pitchFamily="2" charset="-78"/>
              </a:rPr>
              <a:t>): مقالاتی که وضعیت یک سازمان را از ابعاد مختلف یا در خصوص یک موضوع مشخص توصیف می‌کنند. </a:t>
            </a:r>
            <a:r>
              <a:rPr lang="fa-IR" dirty="0" smtClean="0">
                <a:cs typeface="B Lotus" pitchFamily="2" charset="-78"/>
                <a:hlinkClick r:id="rId6" action="ppaction://hlinkfile"/>
              </a:rPr>
              <a:t>مثال</a:t>
            </a:r>
            <a:endParaRPr lang="fa-IR" dirty="0" smtClean="0">
              <a:cs typeface="B Lotus" pitchFamily="2" charset="-78"/>
            </a:endParaRPr>
          </a:p>
          <a:p>
            <a:r>
              <a:rPr lang="fa-IR" dirty="0" smtClean="0">
                <a:solidFill>
                  <a:schemeClr val="accent2">
                    <a:lumMod val="75000"/>
                  </a:schemeClr>
                </a:solidFill>
                <a:cs typeface="B Lotus" pitchFamily="2" charset="-78"/>
              </a:rPr>
              <a:t>انواع دیگر مقالات: </a:t>
            </a:r>
            <a:r>
              <a:rPr lang="fa-IR" dirty="0" smtClean="0">
                <a:cs typeface="B Lotus" pitchFamily="2" charset="-78"/>
              </a:rPr>
              <a:t>مرور جامع (</a:t>
            </a:r>
            <a:r>
              <a:rPr lang="en-US" dirty="0" smtClean="0">
                <a:cs typeface="B Lotus" pitchFamily="2" charset="-78"/>
              </a:rPr>
              <a:t>General review</a:t>
            </a:r>
            <a:r>
              <a:rPr lang="fa-IR" dirty="0" smtClean="0">
                <a:cs typeface="B Lotus" pitchFamily="2" charset="-78"/>
              </a:rPr>
              <a:t>)، مقاله فنی (</a:t>
            </a:r>
            <a:r>
              <a:rPr lang="en-US" dirty="0" smtClean="0">
                <a:cs typeface="B Lotus" pitchFamily="2" charset="-78"/>
              </a:rPr>
              <a:t>Technical paper</a:t>
            </a:r>
            <a:r>
              <a:rPr lang="fa-IR" dirty="0" smtClean="0">
                <a:cs typeface="B Lotus" pitchFamily="2" charset="-78"/>
              </a:rPr>
              <a:t>) دیدگاه (</a:t>
            </a:r>
            <a:r>
              <a:rPr lang="en-US" dirty="0" smtClean="0">
                <a:cs typeface="B Lotus" pitchFamily="2" charset="-78"/>
              </a:rPr>
              <a:t>Viewpoint</a:t>
            </a:r>
            <a:r>
              <a:rPr lang="fa-IR" dirty="0" smtClean="0">
                <a:cs typeface="B Lotus" pitchFamily="2" charset="-78"/>
              </a:rPr>
              <a:t>)</a:t>
            </a:r>
            <a:endParaRPr lang="en-US" dirty="0" smtClean="0">
              <a:cs typeface="B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chemeClr val="bg1"/>
                </a:solidFill>
                <a:cs typeface="B Lotus" pitchFamily="2" charset="-78"/>
              </a:rPr>
              <a:t>مقاله‌های خوب پیدا کنیم</a:t>
            </a:r>
            <a:endParaRPr lang="fa-IR" b="1" dirty="0">
              <a:solidFill>
                <a:schemeClr val="bg1"/>
              </a:solidFill>
              <a:cs typeface="B Lotus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a-IR" dirty="0" smtClean="0">
                <a:cs typeface="B Lotus" pitchFamily="2" charset="-78"/>
              </a:rPr>
              <a:t>برخی از کلیدهای قضاوت دربارۀ کیفیت یک مقاله:</a:t>
            </a:r>
          </a:p>
          <a:p>
            <a:pPr>
              <a:buNone/>
            </a:pPr>
            <a:endParaRPr lang="fa-IR" dirty="0" smtClean="0">
              <a:cs typeface="B Lotus" pitchFamily="2" charset="-78"/>
            </a:endParaRPr>
          </a:p>
          <a:p>
            <a:pPr>
              <a:buFontTx/>
              <a:buChar char="-"/>
            </a:pPr>
            <a:r>
              <a:rPr lang="fa-IR" dirty="0" smtClean="0">
                <a:cs typeface="B Lotus" pitchFamily="2" charset="-78"/>
                <a:hlinkClick r:id="rId3" action="ppaction://hlinksldjump"/>
              </a:rPr>
              <a:t>اعتبار مجله</a:t>
            </a:r>
            <a:endParaRPr lang="fa-IR" dirty="0" smtClean="0">
              <a:cs typeface="B Lotus" pitchFamily="2" charset="-78"/>
            </a:endParaRPr>
          </a:p>
          <a:p>
            <a:pPr>
              <a:buFontTx/>
              <a:buChar char="-"/>
            </a:pPr>
            <a:r>
              <a:rPr lang="fa-IR" dirty="0" smtClean="0">
                <a:cs typeface="B Lotus" pitchFamily="2" charset="-78"/>
              </a:rPr>
              <a:t>تعداد ارجاعات به مقاله</a:t>
            </a:r>
          </a:p>
          <a:p>
            <a:pPr>
              <a:buFontTx/>
              <a:buChar char="-"/>
            </a:pPr>
            <a:r>
              <a:rPr lang="fa-IR" dirty="0" smtClean="0">
                <a:cs typeface="B Lotus" pitchFamily="2" charset="-78"/>
              </a:rPr>
              <a:t>محتوا و نوع مقاله</a:t>
            </a:r>
          </a:p>
          <a:p>
            <a:pPr>
              <a:buFontTx/>
              <a:buChar char="-"/>
            </a:pPr>
            <a:r>
              <a:rPr lang="fa-IR" dirty="0" smtClean="0">
                <a:cs typeface="B Lotus" pitchFamily="2" charset="-78"/>
              </a:rPr>
              <a:t>نویسنده/نویسندگان مقاله</a:t>
            </a:r>
          </a:p>
          <a:p>
            <a:pPr>
              <a:buFontTx/>
              <a:buChar char="-"/>
            </a:pPr>
            <a:endParaRPr lang="fa-IR" dirty="0">
              <a:cs typeface="B Lotus" pitchFamily="2" charset="-78"/>
            </a:endParaRPr>
          </a:p>
        </p:txBody>
      </p:sp>
      <p:pic>
        <p:nvPicPr>
          <p:cNvPr id="7" name="Picture 6" descr="com0101_e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5214950"/>
            <a:ext cx="2131742" cy="1014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fa-IR" dirty="0" smtClean="0">
                <a:cs typeface="B Lotus" pitchFamily="2" charset="-78"/>
              </a:rPr>
              <a:t>اعتبار مجلات</a:t>
            </a:r>
            <a:endParaRPr lang="fa-IR" dirty="0">
              <a:cs typeface="B Lotus" pitchFamily="2" charset="-78"/>
            </a:endParaRP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86256"/>
            <a:ext cx="9047226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Straight Arrow Connector 16"/>
          <p:cNvCxnSpPr/>
          <p:nvPr/>
        </p:nvCxnSpPr>
        <p:spPr>
          <a:xfrm rot="10800000">
            <a:off x="3929058" y="4714884"/>
            <a:ext cx="178595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28736"/>
            <a:ext cx="914400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rot="10800000">
            <a:off x="4000496" y="2285992"/>
            <a:ext cx="178595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chemeClr val="bg1"/>
                </a:solidFill>
                <a:cs typeface="B Lotus" pitchFamily="2" charset="-78"/>
              </a:rPr>
              <a:t>جستجوی مقالات فارسی</a:t>
            </a:r>
            <a:endParaRPr lang="fa-IR" b="1" dirty="0">
              <a:solidFill>
                <a:schemeClr val="bg1"/>
              </a:solidFill>
              <a:cs typeface="B Lotus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endParaRPr lang="fa-IR" dirty="0" smtClean="0">
              <a:cs typeface="B Lotus" pitchFamily="2" charset="-78"/>
            </a:endParaRPr>
          </a:p>
          <a:p>
            <a:pPr algn="r">
              <a:buNone/>
            </a:pPr>
            <a:endParaRPr lang="fa-IR" dirty="0" smtClean="0">
              <a:cs typeface="B Lotus" pitchFamily="2" charset="-78"/>
            </a:endParaRPr>
          </a:p>
          <a:p>
            <a:r>
              <a:rPr lang="fa-IR" dirty="0" smtClean="0">
                <a:cs typeface="B Lotus" pitchFamily="2" charset="-78"/>
              </a:rPr>
              <a:t>نما متن نشریات</a:t>
            </a:r>
            <a:endParaRPr lang="en-US" dirty="0" smtClean="0">
              <a:cs typeface="B Lotus" pitchFamily="2" charset="-78"/>
            </a:endParaRPr>
          </a:p>
          <a:p>
            <a:pPr algn="r"/>
            <a:endParaRPr lang="fa-IR" dirty="0" smtClean="0">
              <a:cs typeface="B Lotus" pitchFamily="2" charset="-78"/>
            </a:endParaRPr>
          </a:p>
          <a:p>
            <a:pPr algn="r"/>
            <a:endParaRPr lang="fa-IR" dirty="0" smtClean="0">
              <a:cs typeface="B Lotus" pitchFamily="2" charset="-78"/>
            </a:endParaRPr>
          </a:p>
          <a:p>
            <a:pPr algn="r"/>
            <a:r>
              <a:rPr lang="fa-IR" dirty="0" smtClean="0">
                <a:cs typeface="B Lotus" pitchFamily="2" charset="-78"/>
              </a:rPr>
              <a:t>بانک اطلاعات نشریات کشور</a:t>
            </a:r>
          </a:p>
          <a:p>
            <a:pPr algn="r"/>
            <a:endParaRPr lang="fa-IR" dirty="0" smtClean="0">
              <a:cs typeface="B Lotus" pitchFamily="2" charset="-78"/>
            </a:endParaRPr>
          </a:p>
          <a:p>
            <a:pPr algn="r"/>
            <a:endParaRPr lang="fa-IR" dirty="0" smtClean="0">
              <a:cs typeface="B Lotus" pitchFamily="2" charset="-78"/>
            </a:endParaRPr>
          </a:p>
          <a:p>
            <a:pPr algn="l" rtl="0"/>
            <a:endParaRPr lang="fa-IR" dirty="0">
              <a:cs typeface="B Lotus" pitchFamily="2" charset="-78"/>
            </a:endParaRPr>
          </a:p>
        </p:txBody>
      </p:sp>
      <p:pic>
        <p:nvPicPr>
          <p:cNvPr id="5" name="Picture 4" descr="30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84" y="4071942"/>
            <a:ext cx="1357322" cy="135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نمامتن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5984" y="2428868"/>
            <a:ext cx="1357322" cy="135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4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کدام مجله فارسی معتبر است؟</a:t>
            </a:r>
            <a:endParaRPr lang="fa-IR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61435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http://search.ricest.ac.ir/ricest/SearchJournal.aspx</a:t>
            </a:r>
            <a:endParaRPr lang="fa-IR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7356" y="2285992"/>
            <a:ext cx="557216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b="1" dirty="0" smtClean="0">
                <a:cs typeface="B Titr" pitchFamily="2" charset="-78"/>
              </a:rPr>
              <a:t>مجلات مصوب وزارت علوم، تحقیقات و فن آوری</a:t>
            </a:r>
            <a:endParaRPr lang="fa-IR" sz="2000" b="1" dirty="0">
              <a:cs typeface="B Titr" pitchFamily="2" charset="-78"/>
            </a:endParaRPr>
          </a:p>
        </p:txBody>
      </p:sp>
      <p:pic>
        <p:nvPicPr>
          <p:cNvPr id="64514" name="Picture 2" descr="C:\DOCUME~1\ADMINI~1\LOCALS~1\Temp\msohtmlclip1\01\clip_image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857496"/>
            <a:ext cx="9144001" cy="4000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927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Lotus" pitchFamily="2" charset="-78"/>
              </a:rPr>
              <a:t>برخی از مجلات داخلی</a:t>
            </a:r>
            <a:endParaRPr lang="en-US" dirty="0">
              <a:cs typeface="B Lotus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a-IR" dirty="0" smtClean="0">
                <a:cs typeface="B Lotus" pitchFamily="2" charset="-78"/>
                <a:hlinkClick r:id="rId2" action="ppaction://hlinkfile"/>
              </a:rPr>
              <a:t>فصلنامه علوم مدیریت ایران</a:t>
            </a:r>
          </a:p>
          <a:p>
            <a:r>
              <a:rPr lang="fa-IR" dirty="0" smtClean="0">
                <a:cs typeface="B Lotus" pitchFamily="2" charset="-78"/>
                <a:hlinkClick r:id="rId2" action="ppaction://hlinkfile"/>
              </a:rPr>
              <a:t>نشريه مديريت فناوري اطلاعات </a:t>
            </a:r>
            <a:endParaRPr lang="fa-IR" dirty="0" smtClean="0">
              <a:cs typeface="B Lotus" pitchFamily="2" charset="-78"/>
            </a:endParaRPr>
          </a:p>
          <a:p>
            <a:r>
              <a:rPr lang="fa-IR" dirty="0" smtClean="0">
                <a:cs typeface="B Lotus" pitchFamily="2" charset="-78"/>
                <a:hlinkClick r:id="rId3" action="ppaction://hlinkfile"/>
              </a:rPr>
              <a:t>نشريه تحقيقات مالي </a:t>
            </a:r>
            <a:endParaRPr lang="fa-IR" dirty="0" smtClean="0">
              <a:cs typeface="B Lotus" pitchFamily="2" charset="-78"/>
            </a:endParaRPr>
          </a:p>
          <a:p>
            <a:r>
              <a:rPr lang="fa-IR" dirty="0" smtClean="0">
                <a:cs typeface="B Lotus" pitchFamily="2" charset="-78"/>
                <a:hlinkClick r:id="rId4" action="ppaction://hlinkfile"/>
              </a:rPr>
              <a:t>فرهنگ مديريت </a:t>
            </a:r>
            <a:endParaRPr lang="fa-IR" dirty="0" smtClean="0">
              <a:cs typeface="B Lotus" pitchFamily="2" charset="-78"/>
            </a:endParaRPr>
          </a:p>
          <a:p>
            <a:r>
              <a:rPr lang="fa-IR" dirty="0" smtClean="0">
                <a:cs typeface="B Lotus" pitchFamily="2" charset="-78"/>
                <a:hlinkClick r:id="rId5" action="ppaction://hlinkfile"/>
              </a:rPr>
              <a:t>فصلنامه بررسيهاي حسابداري وحسابرسي </a:t>
            </a:r>
            <a:endParaRPr lang="fa-IR" dirty="0" smtClean="0">
              <a:cs typeface="B Lotus" pitchFamily="2" charset="-78"/>
            </a:endParaRPr>
          </a:p>
          <a:p>
            <a:r>
              <a:rPr lang="fa-IR" dirty="0" smtClean="0">
                <a:cs typeface="B Lotus" pitchFamily="2" charset="-78"/>
                <a:hlinkClick r:id="rId6" action="ppaction://hlinkfile"/>
              </a:rPr>
              <a:t>نشريه مديريت بازرگاني </a:t>
            </a:r>
            <a:endParaRPr lang="fa-IR" dirty="0" smtClean="0">
              <a:cs typeface="B Lotus" pitchFamily="2" charset="-78"/>
            </a:endParaRPr>
          </a:p>
          <a:p>
            <a:r>
              <a:rPr lang="fa-IR" dirty="0" smtClean="0">
                <a:cs typeface="B Lotus" pitchFamily="2" charset="-78"/>
                <a:hlinkClick r:id="rId7" action="ppaction://hlinkfile"/>
              </a:rPr>
              <a:t>نشريه مديريت صنعتي </a:t>
            </a:r>
            <a:endParaRPr lang="fa-IR" dirty="0" smtClean="0">
              <a:cs typeface="B Lotus" pitchFamily="2" charset="-78"/>
            </a:endParaRPr>
          </a:p>
          <a:p>
            <a:r>
              <a:rPr lang="fa-IR" dirty="0" smtClean="0">
                <a:cs typeface="B Lotus" pitchFamily="2" charset="-78"/>
                <a:hlinkClick r:id="rId8" action="ppaction://hlinkfile"/>
              </a:rPr>
              <a:t>نشريه مديريت دولتي </a:t>
            </a:r>
            <a:endParaRPr lang="fa-IR" dirty="0" smtClean="0">
              <a:cs typeface="B Lotus" pitchFamily="2" charset="-78"/>
            </a:endParaRPr>
          </a:p>
          <a:p>
            <a:endParaRPr lang="en-US" dirty="0">
              <a:cs typeface="B Lotus" pitchFamily="2" charset="-78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fa-IR" dirty="0" smtClean="0">
                <a:solidFill>
                  <a:schemeClr val="bg1"/>
                </a:solidFill>
                <a:cs typeface="0 Titr Bold" pitchFamily="2" charset="-78"/>
              </a:rPr>
              <a:t>جستجوی موثر</a:t>
            </a:r>
            <a:endParaRPr lang="en-US" dirty="0">
              <a:solidFill>
                <a:schemeClr val="bg1"/>
              </a:solidFill>
              <a:cs typeface="0 Titr Bold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202380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419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~1\Melika\LOCALS~1\Temp\msohtmlclip1\01\clip_image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78983"/>
            <a:ext cx="8398954" cy="5320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857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bg1"/>
                </a:solidFill>
                <a:cs typeface="0 Titr Bold" pitchFamily="2" charset="-78"/>
              </a:rPr>
              <a:t>جستجوی موثرتر</a:t>
            </a:r>
            <a:endParaRPr lang="en-US" dirty="0">
              <a:solidFill>
                <a:schemeClr val="bg1"/>
              </a:solidFill>
              <a:cs typeface="0 Titr Bold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a-IR" dirty="0" smtClean="0">
                <a:cs typeface="0 Lotus Bold" pitchFamily="2" charset="-78"/>
              </a:rPr>
              <a:t>استفاده از کلیدواژه های مناسب</a:t>
            </a:r>
          </a:p>
          <a:p>
            <a:pPr lvl="1"/>
            <a:r>
              <a:rPr lang="fa-IR" dirty="0" smtClean="0">
                <a:cs typeface="0 Lotus Bold" pitchFamily="2" charset="-78"/>
              </a:rPr>
              <a:t>کلیدواژه های کلی</a:t>
            </a:r>
          </a:p>
          <a:p>
            <a:pPr lvl="1"/>
            <a:r>
              <a:rPr lang="fa-IR" dirty="0" smtClean="0">
                <a:cs typeface="0 Lotus Bold" pitchFamily="2" charset="-78"/>
              </a:rPr>
              <a:t>کلیدواژه های جزئی</a:t>
            </a:r>
          </a:p>
          <a:p>
            <a:pPr lvl="1"/>
            <a:r>
              <a:rPr lang="fa-IR" dirty="0" smtClean="0">
                <a:cs typeface="0 Lotus Bold" pitchFamily="2" charset="-78"/>
              </a:rPr>
              <a:t>کلیدواژه های مرتبط</a:t>
            </a:r>
          </a:p>
          <a:p>
            <a:r>
              <a:rPr lang="fa-IR" dirty="0" smtClean="0">
                <a:cs typeface="0 Lotus Bold" pitchFamily="2" charset="-78"/>
              </a:rPr>
              <a:t>استفاده از علایم مناسب</a:t>
            </a:r>
          </a:p>
          <a:p>
            <a:pPr lvl="1"/>
            <a:r>
              <a:rPr lang="en-US" dirty="0" smtClean="0">
                <a:cs typeface="0 Lotus Bold" pitchFamily="2" charset="-78"/>
              </a:rPr>
              <a:t>“”</a:t>
            </a:r>
            <a:endParaRPr lang="fa-IR" dirty="0" smtClean="0">
              <a:cs typeface="0 Lotus Bold" pitchFamily="2" charset="-78"/>
            </a:endParaRPr>
          </a:p>
          <a:p>
            <a:pPr lvl="1"/>
            <a:r>
              <a:rPr lang="en-US" dirty="0" smtClean="0">
                <a:cs typeface="0 Lotus Bold" pitchFamily="2" charset="-78"/>
              </a:rPr>
              <a:t>AND</a:t>
            </a:r>
          </a:p>
          <a:p>
            <a:r>
              <a:rPr lang="fa-IR" dirty="0" smtClean="0">
                <a:cs typeface="0 Lotus Bold" pitchFamily="2" charset="-78"/>
              </a:rPr>
              <a:t>تعیین نوع فایل (</a:t>
            </a:r>
            <a:r>
              <a:rPr lang="en-US" dirty="0" err="1" smtClean="0">
                <a:cs typeface="0 Lotus Bold" pitchFamily="2" charset="-78"/>
              </a:rPr>
              <a:t>pdf</a:t>
            </a:r>
            <a:r>
              <a:rPr lang="fa-IR" dirty="0" smtClean="0">
                <a:cs typeface="0 Lotus Bold" pitchFamily="2" charset="-78"/>
              </a:rPr>
              <a:t>، </a:t>
            </a:r>
            <a:r>
              <a:rPr lang="en-US" dirty="0" smtClean="0">
                <a:cs typeface="0 Lotus Bold" pitchFamily="2" charset="-78"/>
              </a:rPr>
              <a:t>doc</a:t>
            </a:r>
            <a:r>
              <a:rPr lang="fa-IR" dirty="0" smtClean="0">
                <a:cs typeface="0 Lotus Bold" pitchFamily="2" charset="-78"/>
              </a:rPr>
              <a:t>، </a:t>
            </a:r>
            <a:r>
              <a:rPr lang="en-US" dirty="0" err="1" smtClean="0">
                <a:cs typeface="0 Lotus Bold" pitchFamily="2" charset="-78"/>
              </a:rPr>
              <a:t>ppt</a:t>
            </a:r>
            <a:r>
              <a:rPr lang="fa-IR" dirty="0" smtClean="0">
                <a:cs typeface="0 Lotus Bold" pitchFamily="2" charset="-78"/>
              </a:rPr>
              <a:t>)</a:t>
            </a:r>
          </a:p>
          <a:p>
            <a:r>
              <a:rPr lang="fa-IR" dirty="0" smtClean="0">
                <a:cs typeface="0 Lotus Bold" pitchFamily="2" charset="-78"/>
              </a:rPr>
              <a:t>تعیین نوع وب سایت (</a:t>
            </a:r>
            <a:r>
              <a:rPr lang="en-US" dirty="0" smtClean="0">
                <a:cs typeface="0 Lotus Bold" pitchFamily="2" charset="-78"/>
              </a:rPr>
              <a:t>.</a:t>
            </a:r>
            <a:r>
              <a:rPr lang="en-US" dirty="0" err="1" smtClean="0">
                <a:cs typeface="0 Lotus Bold" pitchFamily="2" charset="-78"/>
              </a:rPr>
              <a:t>edu</a:t>
            </a:r>
            <a:r>
              <a:rPr lang="fa-IR" dirty="0" smtClean="0">
                <a:cs typeface="0 Lotus Bold" pitchFamily="2" charset="-78"/>
              </a:rPr>
              <a:t>، </a:t>
            </a:r>
            <a:r>
              <a:rPr lang="en-US" dirty="0" smtClean="0">
                <a:cs typeface="0 Lotus Bold" pitchFamily="2" charset="-78"/>
              </a:rPr>
              <a:t> .</a:t>
            </a:r>
            <a:r>
              <a:rPr lang="en-US" dirty="0" err="1" smtClean="0">
                <a:cs typeface="0 Lotus Bold" pitchFamily="2" charset="-78"/>
              </a:rPr>
              <a:t>gov</a:t>
            </a:r>
            <a:r>
              <a:rPr lang="fa-IR" dirty="0" smtClean="0">
                <a:cs typeface="0 Lotus Bold" pitchFamily="2" charset="-78"/>
              </a:rPr>
              <a:t>، </a:t>
            </a:r>
            <a:r>
              <a:rPr lang="en-US" dirty="0" smtClean="0">
                <a:cs typeface="0 Lotus Bold" pitchFamily="2" charset="-78"/>
              </a:rPr>
              <a:t>.org</a:t>
            </a:r>
            <a:r>
              <a:rPr lang="fa-IR" dirty="0" smtClean="0">
                <a:cs typeface="0 Lotus Bold" pitchFamily="2" charset="-78"/>
              </a:rPr>
              <a:t>، </a:t>
            </a:r>
            <a:r>
              <a:rPr lang="en-US" dirty="0" smtClean="0">
                <a:cs typeface="0 Lotus Bold" pitchFamily="2" charset="-78"/>
              </a:rPr>
              <a:t>.com</a:t>
            </a:r>
            <a:r>
              <a:rPr lang="fa-IR" dirty="0" smtClean="0">
                <a:cs typeface="0 Lotus Bold" pitchFamily="2" charset="-78"/>
              </a:rPr>
              <a:t>)</a:t>
            </a:r>
            <a:endParaRPr lang="en-US" dirty="0" smtClean="0">
              <a:cs typeface="0 Lotus Bold" pitchFamily="2" charset="-78"/>
            </a:endParaRPr>
          </a:p>
          <a:p>
            <a:pPr lvl="1"/>
            <a:endParaRPr lang="fa-IR" dirty="0" smtClean="0">
              <a:cs typeface="0 Lotus Bold" pitchFamily="2" charset="-78"/>
            </a:endParaRPr>
          </a:p>
          <a:p>
            <a:endParaRPr lang="en-US" dirty="0">
              <a:cs typeface="0 Lotus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567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5"/>
            <a:ext cx="9144000" cy="6853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8" name="Picture 2" descr="C:\DOCUME~1\Melika\LOCALS~1\Temp\msohtmlclip1\01\clip_image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1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rot="5400000">
            <a:off x="3536943" y="606405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5180017" y="606405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392877" y="2250273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428596" y="1500174"/>
            <a:ext cx="438152" cy="95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66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2506290"/>
          </a:xfrm>
        </p:spPr>
        <p:txBody>
          <a:bodyPr>
            <a:normAutofit/>
          </a:bodyPr>
          <a:lstStyle/>
          <a:p>
            <a:r>
              <a:rPr lang="fa-IR" sz="4800" b="1" dirty="0" smtClean="0">
                <a:solidFill>
                  <a:schemeClr val="bg1"/>
                </a:solidFill>
                <a:cs typeface="0 Titr Bold" pitchFamily="2" charset="-78"/>
              </a:rPr>
              <a:t>آشنایی با بخش نامرئی وب:</a:t>
            </a:r>
            <a:br>
              <a:rPr lang="fa-IR" sz="4800" b="1" dirty="0" smtClean="0">
                <a:solidFill>
                  <a:schemeClr val="bg1"/>
                </a:solidFill>
                <a:cs typeface="0 Titr Bold" pitchFamily="2" charset="-78"/>
              </a:rPr>
            </a:br>
            <a:r>
              <a:rPr lang="fa-IR" sz="4800" b="1" dirty="0" smtClean="0">
                <a:solidFill>
                  <a:schemeClr val="bg1"/>
                </a:solidFill>
                <a:cs typeface="0 Titr Bold" pitchFamily="2" charset="-78"/>
              </a:rPr>
              <a:t>جستجوی علمی</a:t>
            </a:r>
            <a:endParaRPr lang="fa-IR" sz="4800" b="1" dirty="0">
              <a:solidFill>
                <a:schemeClr val="bg1"/>
              </a:solidFill>
              <a:cs typeface="0 Titr Bold" pitchFamily="2" charset="-78"/>
            </a:endParaRPr>
          </a:p>
        </p:txBody>
      </p:sp>
      <p:pic>
        <p:nvPicPr>
          <p:cNvPr id="4" name="Picture 3" descr="comp6_e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4399755"/>
            <a:ext cx="2428892" cy="222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3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smtClean="0">
                <a:solidFill>
                  <a:schemeClr val="bg1"/>
                </a:solidFill>
              </a:rPr>
              <a:t>www.ut.ac.ir</a:t>
            </a:r>
            <a:endParaRPr lang="fa-IR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71612"/>
            <a:ext cx="914400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ight Arrow 6"/>
          <p:cNvSpPr/>
          <p:nvPr/>
        </p:nvSpPr>
        <p:spPr>
          <a:xfrm rot="5400000">
            <a:off x="7786710" y="1357298"/>
            <a:ext cx="928694" cy="107157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6671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ight Arrow 2"/>
          <p:cNvSpPr/>
          <p:nvPr/>
        </p:nvSpPr>
        <p:spPr>
          <a:xfrm>
            <a:off x="3786182" y="4786322"/>
            <a:ext cx="928694" cy="21431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Right Arrow 3"/>
          <p:cNvSpPr/>
          <p:nvPr/>
        </p:nvSpPr>
        <p:spPr>
          <a:xfrm>
            <a:off x="3827176" y="5517232"/>
            <a:ext cx="928694" cy="21431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1832</TotalTime>
  <Words>884</Words>
  <Application>Microsoft Office PowerPoint</Application>
  <PresentationFormat>On-screen Show (4:3)</PresentationFormat>
  <Paragraphs>316</Paragraphs>
  <Slides>51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0 Lotus Bold</vt:lpstr>
      <vt:lpstr>0 Titr Bold</vt:lpstr>
      <vt:lpstr>Arial</vt:lpstr>
      <vt:lpstr>B Lotus</vt:lpstr>
      <vt:lpstr>B Titr</vt:lpstr>
      <vt:lpstr>Calibri</vt:lpstr>
      <vt:lpstr>Times New Roman</vt:lpstr>
      <vt:lpstr>Office Theme</vt:lpstr>
      <vt:lpstr>کارگاه جستجوی منابع اطلاعات علمی</vt:lpstr>
      <vt:lpstr>چگونه راجع به یک موضوع جستجو میکنید؟</vt:lpstr>
      <vt:lpstr> </vt:lpstr>
      <vt:lpstr>فراتر از Google</vt:lpstr>
      <vt:lpstr>PowerPoint Presentation</vt:lpstr>
      <vt:lpstr>PowerPoint Presentation</vt:lpstr>
      <vt:lpstr>آشنایی با بخش نامرئی وب: جستجوی علمی</vt:lpstr>
      <vt:lpstr>www.ut.ac.ir</vt:lpstr>
      <vt:lpstr>PowerPoint Presentation</vt:lpstr>
      <vt:lpstr>برخی از پایگاه‌های علمی رشته مدیریت را بشناسیم</vt:lpstr>
      <vt:lpstr>صفحه اصلی Emerald</vt:lpstr>
      <vt:lpstr>جستجو در Emerald</vt:lpstr>
      <vt:lpstr>نتایج جستجو</vt:lpstr>
      <vt:lpstr>جستجوی پیشرفته</vt:lpstr>
      <vt:lpstr>منوی Brows</vt:lpstr>
      <vt:lpstr>مجلات رشته مدیریت را بشناسیم</vt:lpstr>
      <vt:lpstr>General management</vt:lpstr>
      <vt:lpstr>HRM</vt:lpstr>
      <vt:lpstr>Review Journals</vt:lpstr>
      <vt:lpstr>کدام مجله معتبر است؟</vt:lpstr>
      <vt:lpstr>http://www.scimagojr.com/</vt:lpstr>
      <vt:lpstr>PowerPoint Presentation</vt:lpstr>
      <vt:lpstr>PowerPoint Presentation</vt:lpstr>
      <vt:lpstr>جستجو در ISI و Scopus</vt:lpstr>
      <vt:lpstr>PowerPoint Presentation</vt:lpstr>
      <vt:lpstr>PowerPoint Presentation</vt:lpstr>
      <vt:lpstr>Subject Area: Business, Management, and Accounting Subject Category: Management Information System</vt:lpstr>
      <vt:lpstr>Subject Area: Business, Management, and Accounting Subject Category: Organizational Behavior and HRM</vt:lpstr>
      <vt:lpstr> ISI چیست؟  ISI = Institute for Scientific Information </vt:lpstr>
      <vt:lpstr>PowerPoint Presentation</vt:lpstr>
      <vt:lpstr>PowerPoint Presentation</vt:lpstr>
      <vt:lpstr>PowerPoint Presentation</vt:lpstr>
      <vt:lpstr>PowerPoint Presentation</vt:lpstr>
      <vt:lpstr>کدام مجله ISI است؟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با انواع مقالات آشنا شویم!</vt:lpstr>
      <vt:lpstr>مقاله‌های خوب پیدا کنیم</vt:lpstr>
      <vt:lpstr>اعتبار مجلات</vt:lpstr>
      <vt:lpstr>جستجوی مقالات فارسی</vt:lpstr>
      <vt:lpstr>PowerPoint Presentation</vt:lpstr>
      <vt:lpstr>PowerPoint Presentation</vt:lpstr>
      <vt:lpstr>کدام مجله فارسی معتبر است؟</vt:lpstr>
      <vt:lpstr>برخی از مجلات داخلی</vt:lpstr>
      <vt:lpstr>جستجوی موثر</vt:lpstr>
      <vt:lpstr>جستجوی موثرتر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Kimil</dc:creator>
  <cp:lastModifiedBy>Windows User</cp:lastModifiedBy>
  <cp:revision>186</cp:revision>
  <dcterms:created xsi:type="dcterms:W3CDTF">2009-12-08T17:39:58Z</dcterms:created>
  <dcterms:modified xsi:type="dcterms:W3CDTF">2017-07-19T11:38:41Z</dcterms:modified>
</cp:coreProperties>
</file>